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99" r:id="rId3"/>
    <p:sldId id="300" r:id="rId4"/>
    <p:sldId id="301" r:id="rId5"/>
    <p:sldId id="303" r:id="rId6"/>
    <p:sldId id="326" r:id="rId7"/>
    <p:sldId id="327" r:id="rId8"/>
    <p:sldId id="336" r:id="rId9"/>
    <p:sldId id="304" r:id="rId10"/>
    <p:sldId id="322" r:id="rId11"/>
    <p:sldId id="323" r:id="rId12"/>
    <p:sldId id="337" r:id="rId13"/>
    <p:sldId id="325" r:id="rId14"/>
    <p:sldId id="334" r:id="rId15"/>
    <p:sldId id="321" r:id="rId16"/>
    <p:sldId id="341" r:id="rId17"/>
    <p:sldId id="342" r:id="rId18"/>
    <p:sldId id="343" r:id="rId19"/>
    <p:sldId id="344" r:id="rId20"/>
    <p:sldId id="345" r:id="rId21"/>
    <p:sldId id="348" r:id="rId22"/>
    <p:sldId id="339" r:id="rId23"/>
    <p:sldId id="340" r:id="rId24"/>
    <p:sldId id="318" r:id="rId2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42E"/>
    <a:srgbClr val="E9EDF4"/>
    <a:srgbClr val="C72909"/>
    <a:srgbClr val="004620"/>
    <a:srgbClr val="D25656"/>
    <a:srgbClr val="008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5" autoAdjust="0"/>
    <p:restoredTop sz="87144" autoAdjust="0"/>
  </p:normalViewPr>
  <p:slideViewPr>
    <p:cSldViewPr>
      <p:cViewPr varScale="1">
        <p:scale>
          <a:sx n="69" d="100"/>
          <a:sy n="69" d="100"/>
        </p:scale>
        <p:origin x="14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7290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9734643570424125E-2"/>
                  <c:y val="-2.8939996810390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07951653011082"/>
                      <c:h val="7.852756503757646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9088566504037051E-2"/>
                  <c:y val="-3.5688686920091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266812186233951E-2"/>
                  <c:y val="0.19386219631510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585180.21</c:v>
                </c:pt>
                <c:pt idx="1">
                  <c:v>590577.26</c:v>
                </c:pt>
                <c:pt idx="2">
                  <c:v>-5397.05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6167982056807451E-2"/>
                  <c:y val="-2.83197700255527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95890534792824"/>
                      <c:h val="8.087923026473760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4763735863472869E-2"/>
                  <c:y val="-3.717776877837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093241754899731E-2"/>
                  <c:y val="-0.11447383982424891"/>
                </c:manualLayout>
              </c:layout>
              <c:tx>
                <c:rich>
                  <a:bodyPr/>
                  <a:lstStyle/>
                  <a:p>
                    <a:fld id="{C5342923-8F49-4988-9A6F-F6C31DE99EE9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Профицит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582381.62</c:v>
                </c:pt>
                <c:pt idx="1">
                  <c:v>581496.18000000005</c:v>
                </c:pt>
                <c:pt idx="2">
                  <c:v>885.44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907472"/>
        <c:axId val="230907864"/>
        <c:axId val="0"/>
      </c:bar3DChart>
      <c:catAx>
        <c:axId val="2309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907864"/>
        <c:crosses val="autoZero"/>
        <c:auto val="1"/>
        <c:lblAlgn val="ctr"/>
        <c:lblOffset val="100"/>
        <c:noMultiLvlLbl val="0"/>
      </c:catAx>
      <c:valAx>
        <c:axId val="230907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09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2018.</c:v>
                </c:pt>
                <c:pt idx="1">
                  <c:v>Факт 2019.</c:v>
                </c:pt>
                <c:pt idx="2">
                  <c:v>Факт 2020.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471778.5</c:v>
                </c:pt>
                <c:pt idx="1">
                  <c:v>550797.21</c:v>
                </c:pt>
                <c:pt idx="2">
                  <c:v>542446.99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2742E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2018.</c:v>
                </c:pt>
                <c:pt idx="1">
                  <c:v>Факт 2019.</c:v>
                </c:pt>
                <c:pt idx="2">
                  <c:v>Факт 2020.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33877.26</c:v>
                </c:pt>
                <c:pt idx="1">
                  <c:v>40065.660000000003</c:v>
                </c:pt>
                <c:pt idx="2">
                  <c:v>39934.629999999997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908648"/>
        <c:axId val="230909040"/>
        <c:axId val="0"/>
      </c:bar3DChart>
      <c:catAx>
        <c:axId val="23090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909040"/>
        <c:crosses val="autoZero"/>
        <c:auto val="1"/>
        <c:lblAlgn val="ctr"/>
        <c:lblOffset val="100"/>
        <c:noMultiLvlLbl val="0"/>
      </c:catAx>
      <c:valAx>
        <c:axId val="230909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090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  <c:pt idx="6">
                  <c:v>2021 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11801.61</c:v>
                </c:pt>
                <c:pt idx="1">
                  <c:v>12635.12</c:v>
                </c:pt>
                <c:pt idx="2">
                  <c:v>13268.16</c:v>
                </c:pt>
                <c:pt idx="3">
                  <c:v>20782.45</c:v>
                </c:pt>
                <c:pt idx="4">
                  <c:v>23240.32</c:v>
                </c:pt>
                <c:pt idx="5">
                  <c:v>25918.63</c:v>
                </c:pt>
                <c:pt idx="6">
                  <c:v>29603.5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909824"/>
        <c:axId val="353156144"/>
      </c:barChart>
      <c:catAx>
        <c:axId val="23090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3156144"/>
        <c:crosses val="autoZero"/>
        <c:auto val="1"/>
        <c:lblAlgn val="ctr"/>
        <c:lblOffset val="100"/>
        <c:noMultiLvlLbl val="0"/>
      </c:catAx>
      <c:valAx>
        <c:axId val="353156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090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786.8</c:v>
                </c:pt>
                <c:pt idx="1">
                  <c:v>1714.8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годовой в т.ч.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786.8</c:v>
                </c:pt>
                <c:pt idx="1">
                  <c:v>1714.8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512928"/>
        <c:axId val="356513320"/>
      </c:barChart>
      <c:catAx>
        <c:axId val="35651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513320"/>
        <c:crosses val="autoZero"/>
        <c:auto val="1"/>
        <c:lblAlgn val="ctr"/>
        <c:lblOffset val="100"/>
        <c:noMultiLvlLbl val="0"/>
      </c:catAx>
      <c:valAx>
        <c:axId val="356513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651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1452.45</c:v>
                </c:pt>
                <c:pt idx="1">
                  <c:v>2803.26</c:v>
                </c:pt>
                <c:pt idx="2">
                  <c:v>526.79999999999995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годовой в т.ч.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1402.45</c:v>
                </c:pt>
                <c:pt idx="1">
                  <c:v>2780.86</c:v>
                </c:pt>
                <c:pt idx="2">
                  <c:v>526.32000000000005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514104"/>
        <c:axId val="356514496"/>
      </c:barChart>
      <c:catAx>
        <c:axId val="35651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514496"/>
        <c:crosses val="autoZero"/>
        <c:auto val="1"/>
        <c:lblAlgn val="ctr"/>
        <c:lblOffset val="100"/>
        <c:noMultiLvlLbl val="0"/>
      </c:catAx>
      <c:valAx>
        <c:axId val="356514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651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33333333333333E-2"/>
          <c:y val="4.0478044644839686E-2"/>
          <c:w val="0.96333333333333337"/>
          <c:h val="0.785062645351771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155.61000000000001</c:v>
                </c:pt>
                <c:pt idx="1">
                  <c:v>186.56</c:v>
                </c:pt>
                <c:pt idx="2">
                  <c:v>284.3</c:v>
                </c:pt>
                <c:pt idx="3">
                  <c:v>294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годовой в т.ч.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155.5</c:v>
                </c:pt>
                <c:pt idx="1">
                  <c:v>188.01</c:v>
                </c:pt>
                <c:pt idx="2">
                  <c:v>284.3</c:v>
                </c:pt>
                <c:pt idx="3">
                  <c:v>293.8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515280"/>
        <c:axId val="356515672"/>
      </c:barChart>
      <c:catAx>
        <c:axId val="35651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515672"/>
        <c:crosses val="autoZero"/>
        <c:auto val="1"/>
        <c:lblAlgn val="ctr"/>
        <c:lblOffset val="100"/>
        <c:noMultiLvlLbl val="0"/>
      </c:catAx>
      <c:valAx>
        <c:axId val="356515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651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5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6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7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Lbls>
            <c:dLbl>
              <c:idx val="1"/>
              <c:layout>
                <c:manualLayout>
                  <c:x val="-9.0802104320893209E-3"/>
                  <c:y val="-4.555140258270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700526080223302E-2"/>
                  <c:y val="2.8201751189497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588587819934423E-2"/>
                  <c:y val="-4.8171592971642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777777777777863E-2"/>
                  <c:y val="4.3650793650793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421389448557152E-2"/>
                  <c:y val="8.080366387064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855.2</c:v>
                </c:pt>
                <c:pt idx="1">
                  <c:v>681.5</c:v>
                </c:pt>
                <c:pt idx="2">
                  <c:v>671.2</c:v>
                </c:pt>
                <c:pt idx="3">
                  <c:v>774.8</c:v>
                </c:pt>
                <c:pt idx="4">
                  <c:v>254.7</c:v>
                </c:pt>
                <c:pt idx="5">
                  <c:v>475.5</c:v>
                </c:pt>
                <c:pt idx="6">
                  <c:v>284.10000000000002</c:v>
                </c:pt>
                <c:pt idx="7">
                  <c:v>643.70000000000005</c:v>
                </c:pt>
                <c:pt idx="8">
                  <c:v>673.8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842592"/>
        <c:axId val="232842984"/>
      </c:lineChart>
      <c:catAx>
        <c:axId val="23284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842984"/>
        <c:crosses val="autoZero"/>
        <c:auto val="1"/>
        <c:lblAlgn val="ctr"/>
        <c:lblOffset val="100"/>
        <c:noMultiLvlLbl val="0"/>
      </c:catAx>
      <c:valAx>
        <c:axId val="232842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284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A5C59-8F6F-46DA-A1C5-CBF6DB3F75A2}" type="doc">
      <dgm:prSet loTypeId="urn:microsoft.com/office/officeart/2005/8/layout/hierarchy3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445FA6A-2522-4782-A8EE-693DFB911A1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– 542446,99</a:t>
          </a:r>
          <a:r>
            <a: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8E4D9-1CD0-45EC-A7AE-E3333169BF47}" type="parTrans" cxnId="{33C57B17-25F6-4177-B640-929AE880AB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4E042-974E-46F8-BB0A-341AF29E7D80}" type="sibTrans" cxnId="{33C57B17-25F6-4177-B640-929AE880AB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2E986-D83D-4A21-A56F-B7AE354E49F4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249418,20 т.р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AE175-7516-4550-A69B-871D7D2682C5}" type="parTrans" cxnId="{762FC908-38BB-4E31-A2D2-5FF1AC59F5B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ED4E5-89D5-45D5-ADD4-AAA1F6FFB3D6}" type="sibTrans" cxnId="{762FC908-38BB-4E31-A2D2-5FF1AC59F5B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4D694-76DD-4450-8964-9932B08AAF5B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72323,93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7E3EC-7C4C-4F2C-AB6B-41C751EE08D8}" type="parTrans" cxnId="{2739EB26-49A0-495D-B231-4CF6A0F6BE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42D7F-0A5A-48D6-8374-2ECD6FC9C280}" type="sibTrans" cxnId="{2739EB26-49A0-495D-B231-4CF6A0F6BE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CC8E4-9B30-48C6-B782-1F97151A8C3F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190450,30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968632-CB28-4C1B-88E4-C4F37C652DB6}" type="parTrans" cxnId="{6EEE9122-B8EF-42BD-880A-6A4CAEBB5E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84DFE-220F-4301-B201-AE1225933BC3}" type="sibTrans" cxnId="{6EEE9122-B8EF-42BD-880A-6A4CAEBB5E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BFA1A-5009-435F-AC22-94532CD0059B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 – 29395,84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5B267-36C3-4FEF-AC33-8261848FE21B}" type="parTrans" cxnId="{D9676EB6-736D-4EC4-A811-3E32E40701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D030B-0773-42B7-978A-CDAC2CE60341}" type="sibTrans" cxnId="{D9676EB6-736D-4EC4-A811-3E32E40701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2B9C2-00D3-4B2C-ABC1-D35943BABAED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Возврат остатков субсидий, субвенций–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(-)821,08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CE409-65A6-4ADF-A612-D727832578A0}" type="parTrans" cxnId="{025D9C2C-3846-48F4-84FA-4B9B3649E78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7F40F-579D-4E53-938B-4CBE7B07BB46}" type="sibTrans" cxnId="{025D9C2C-3846-48F4-84FA-4B9B3649E78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BA0FB-BD6F-4DE0-8D82-CAF81599CBFF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возврата остатков –702,96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т.р.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384D6-E65E-44CB-90E1-83410CEC53B5}" type="parTrans" cxnId="{6A041786-D9F8-4E96-9133-B99017E56384}">
      <dgm:prSet/>
      <dgm:spPr/>
      <dgm:t>
        <a:bodyPr/>
        <a:lstStyle/>
        <a:p>
          <a:endParaRPr lang="ru-RU"/>
        </a:p>
      </dgm:t>
    </dgm:pt>
    <dgm:pt modelId="{195968CF-1CEE-47CC-B0CD-7C1721229B0D}" type="sibTrans" cxnId="{6A041786-D9F8-4E96-9133-B99017E56384}">
      <dgm:prSet/>
      <dgm:spPr/>
      <dgm:t>
        <a:bodyPr/>
        <a:lstStyle/>
        <a:p>
          <a:endParaRPr lang="ru-RU"/>
        </a:p>
      </dgm:t>
    </dgm:pt>
    <dgm:pt modelId="{FCDCDEBF-1886-4EDC-9549-3FA0E8F69538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безвозмездные поступления-976,84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93312-E74E-43E1-9C5A-83D00ABB200A}" type="parTrans" cxnId="{B84E2B9E-E348-4EB3-95D9-03A50551C3B8}">
      <dgm:prSet/>
      <dgm:spPr/>
      <dgm:t>
        <a:bodyPr/>
        <a:lstStyle/>
        <a:p>
          <a:endParaRPr lang="ru-RU"/>
        </a:p>
      </dgm:t>
    </dgm:pt>
    <dgm:pt modelId="{AD15A625-71D2-4B73-85CD-CA4085B9D2DD}" type="sibTrans" cxnId="{B84E2B9E-E348-4EB3-95D9-03A50551C3B8}">
      <dgm:prSet/>
      <dgm:spPr/>
      <dgm:t>
        <a:bodyPr/>
        <a:lstStyle/>
        <a:p>
          <a:endParaRPr lang="ru-RU"/>
        </a:p>
      </dgm:t>
    </dgm:pt>
    <dgm:pt modelId="{D910EA20-AC1F-427C-9854-EA01E6620279}" type="pres">
      <dgm:prSet presAssocID="{D24A5C59-8F6F-46DA-A1C5-CBF6DB3F75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BB21F4-E2D7-4273-8CD7-26826BA7F6DF}" type="pres">
      <dgm:prSet presAssocID="{B445FA6A-2522-4782-A8EE-693DFB911A15}" presName="root" presStyleCnt="0"/>
      <dgm:spPr/>
    </dgm:pt>
    <dgm:pt modelId="{12EB3CBA-2BDF-49AC-A477-207F6A77550B}" type="pres">
      <dgm:prSet presAssocID="{B445FA6A-2522-4782-A8EE-693DFB911A15}" presName="rootComposite" presStyleCnt="0"/>
      <dgm:spPr/>
    </dgm:pt>
    <dgm:pt modelId="{24363887-B678-4023-8EA8-274E80461500}" type="pres">
      <dgm:prSet presAssocID="{B445FA6A-2522-4782-A8EE-693DFB911A15}" presName="rootText" presStyleLbl="node1" presStyleIdx="0" presStyleCnt="1" custScaleX="190876" custScaleY="87431"/>
      <dgm:spPr/>
      <dgm:t>
        <a:bodyPr/>
        <a:lstStyle/>
        <a:p>
          <a:endParaRPr lang="ru-RU"/>
        </a:p>
      </dgm:t>
    </dgm:pt>
    <dgm:pt modelId="{5787E50E-CE90-4927-B939-D401F0BA08EF}" type="pres">
      <dgm:prSet presAssocID="{B445FA6A-2522-4782-A8EE-693DFB911A15}" presName="rootConnector" presStyleLbl="node1" presStyleIdx="0" presStyleCnt="1"/>
      <dgm:spPr/>
      <dgm:t>
        <a:bodyPr/>
        <a:lstStyle/>
        <a:p>
          <a:endParaRPr lang="ru-RU"/>
        </a:p>
      </dgm:t>
    </dgm:pt>
    <dgm:pt modelId="{86035617-C151-403C-A306-E79AE36F064D}" type="pres">
      <dgm:prSet presAssocID="{B445FA6A-2522-4782-A8EE-693DFB911A15}" presName="childShape" presStyleCnt="0"/>
      <dgm:spPr/>
    </dgm:pt>
    <dgm:pt modelId="{5714409D-AC1A-4528-A9CA-FCD46AD29D7B}" type="pres">
      <dgm:prSet presAssocID="{837AE175-7516-4550-A69B-871D7D2682C5}" presName="Name13" presStyleLbl="parChTrans1D2" presStyleIdx="0" presStyleCnt="7"/>
      <dgm:spPr/>
      <dgm:t>
        <a:bodyPr/>
        <a:lstStyle/>
        <a:p>
          <a:endParaRPr lang="ru-RU"/>
        </a:p>
      </dgm:t>
    </dgm:pt>
    <dgm:pt modelId="{9D8CCC5C-2941-43DD-AF2B-F42894F8751A}" type="pres">
      <dgm:prSet presAssocID="{BA62E986-D83D-4A21-A56F-B7AE354E49F4}" presName="childText" presStyleLbl="bgAcc1" presStyleIdx="0" presStyleCnt="7" custScaleX="177139" custScaleY="57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BAA3A-4C52-42A4-BC73-B5FE88F042F6}" type="pres">
      <dgm:prSet presAssocID="{60C7E3EC-7C4C-4F2C-AB6B-41C751EE08D8}" presName="Name13" presStyleLbl="parChTrans1D2" presStyleIdx="1" presStyleCnt="7"/>
      <dgm:spPr/>
      <dgm:t>
        <a:bodyPr/>
        <a:lstStyle/>
        <a:p>
          <a:endParaRPr lang="ru-RU"/>
        </a:p>
      </dgm:t>
    </dgm:pt>
    <dgm:pt modelId="{C55DF36E-4BF7-415F-96C0-D44625B3CA7B}" type="pres">
      <dgm:prSet presAssocID="{6FD4D694-76DD-4450-8964-9932B08AAF5B}" presName="childText" presStyleLbl="bgAcc1" presStyleIdx="1" presStyleCnt="7" custScaleX="177139" custScaleY="68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ABEF-53C8-4577-98EC-5BEB6CD1B884}" type="pres">
      <dgm:prSet presAssocID="{46968632-CB28-4C1B-88E4-C4F37C652DB6}" presName="Name13" presStyleLbl="parChTrans1D2" presStyleIdx="2" presStyleCnt="7"/>
      <dgm:spPr/>
      <dgm:t>
        <a:bodyPr/>
        <a:lstStyle/>
        <a:p>
          <a:endParaRPr lang="ru-RU"/>
        </a:p>
      </dgm:t>
    </dgm:pt>
    <dgm:pt modelId="{2A4FC0FE-F0E3-4596-BADE-9F4E016E4C7B}" type="pres">
      <dgm:prSet presAssocID="{A64CC8E4-9B30-48C6-B782-1F97151A8C3F}" presName="childText" presStyleLbl="bgAcc1" presStyleIdx="2" presStyleCnt="7" custScaleX="177139" custScaleY="49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0F6A3-989D-43E3-A500-63C4C2AFDA91}" type="pres">
      <dgm:prSet presAssocID="{FD05B267-36C3-4FEF-AC33-8261848FE21B}" presName="Name13" presStyleLbl="parChTrans1D2" presStyleIdx="3" presStyleCnt="7"/>
      <dgm:spPr/>
      <dgm:t>
        <a:bodyPr/>
        <a:lstStyle/>
        <a:p>
          <a:endParaRPr lang="ru-RU"/>
        </a:p>
      </dgm:t>
    </dgm:pt>
    <dgm:pt modelId="{0669ED7F-65D4-4D2B-AA36-52B87BB98D86}" type="pres">
      <dgm:prSet presAssocID="{4DEBFA1A-5009-435F-AC22-94532CD0059B}" presName="childText" presStyleLbl="bgAcc1" presStyleIdx="3" presStyleCnt="7" custScaleX="177139" custScaleY="91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08AF3-2858-4076-B6EC-809A97519580}" type="pres">
      <dgm:prSet presAssocID="{EA993312-E74E-43E1-9C5A-83D00ABB200A}" presName="Name13" presStyleLbl="parChTrans1D2" presStyleIdx="4" presStyleCnt="7"/>
      <dgm:spPr/>
      <dgm:t>
        <a:bodyPr/>
        <a:lstStyle/>
        <a:p>
          <a:endParaRPr lang="ru-RU"/>
        </a:p>
      </dgm:t>
    </dgm:pt>
    <dgm:pt modelId="{3326DBDF-3CDB-4AD0-BD83-762706721469}" type="pres">
      <dgm:prSet presAssocID="{FCDCDEBF-1886-4EDC-9549-3FA0E8F69538}" presName="childText" presStyleLbl="bgAcc1" presStyleIdx="4" presStyleCnt="7" custScaleX="177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CE74A-70F3-4E49-ACE9-DA78A53525AB}" type="pres">
      <dgm:prSet presAssocID="{A51CE409-65A6-4ADF-A612-D727832578A0}" presName="Name13" presStyleLbl="parChTrans1D2" presStyleIdx="5" presStyleCnt="7"/>
      <dgm:spPr/>
      <dgm:t>
        <a:bodyPr/>
        <a:lstStyle/>
        <a:p>
          <a:endParaRPr lang="ru-RU"/>
        </a:p>
      </dgm:t>
    </dgm:pt>
    <dgm:pt modelId="{67757F8F-E8B5-463D-8FDF-EB621850D8BE}" type="pres">
      <dgm:prSet presAssocID="{E552B9C2-00D3-4B2C-ABC1-D35943BABAED}" presName="childText" presStyleLbl="bgAcc1" presStyleIdx="5" presStyleCnt="7" custScaleX="177139" custScaleY="121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4437E-7B56-4C1E-91C2-39AA3F30BAE8}" type="pres">
      <dgm:prSet presAssocID="{F5B384D6-E65E-44CB-90E1-83410CEC53B5}" presName="Name13" presStyleLbl="parChTrans1D2" presStyleIdx="6" presStyleCnt="7"/>
      <dgm:spPr/>
      <dgm:t>
        <a:bodyPr/>
        <a:lstStyle/>
        <a:p>
          <a:endParaRPr lang="ru-RU"/>
        </a:p>
      </dgm:t>
    </dgm:pt>
    <dgm:pt modelId="{6E33845B-A6CF-4C4E-8744-7170B6C7DDEA}" type="pres">
      <dgm:prSet presAssocID="{FE6BA0FB-BD6F-4DE0-8D82-CAF81599CBFF}" presName="childText" presStyleLbl="bgAcc1" presStyleIdx="6" presStyleCnt="7" custScaleX="177139" custScaleY="100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E4769-0361-46E7-B9A3-6EA0B46F7B50}" type="presOf" srcId="{D24A5C59-8F6F-46DA-A1C5-CBF6DB3F75A2}" destId="{D910EA20-AC1F-427C-9854-EA01E6620279}" srcOrd="0" destOrd="0" presId="urn:microsoft.com/office/officeart/2005/8/layout/hierarchy3"/>
    <dgm:cxn modelId="{460CB8D2-33B0-4448-8112-CF56107E28B3}" type="presOf" srcId="{4DEBFA1A-5009-435F-AC22-94532CD0059B}" destId="{0669ED7F-65D4-4D2B-AA36-52B87BB98D86}" srcOrd="0" destOrd="0" presId="urn:microsoft.com/office/officeart/2005/8/layout/hierarchy3"/>
    <dgm:cxn modelId="{2739EB26-49A0-495D-B231-4CF6A0F6BE78}" srcId="{B445FA6A-2522-4782-A8EE-693DFB911A15}" destId="{6FD4D694-76DD-4450-8964-9932B08AAF5B}" srcOrd="1" destOrd="0" parTransId="{60C7E3EC-7C4C-4F2C-AB6B-41C751EE08D8}" sibTransId="{98B42D7F-0A5A-48D6-8374-2ECD6FC9C280}"/>
    <dgm:cxn modelId="{6EEE9122-B8EF-42BD-880A-6A4CAEBB5EA5}" srcId="{B445FA6A-2522-4782-A8EE-693DFB911A15}" destId="{A64CC8E4-9B30-48C6-B782-1F97151A8C3F}" srcOrd="2" destOrd="0" parTransId="{46968632-CB28-4C1B-88E4-C4F37C652DB6}" sibTransId="{B3084DFE-220F-4301-B201-AE1225933BC3}"/>
    <dgm:cxn modelId="{762FC908-38BB-4E31-A2D2-5FF1AC59F5B3}" srcId="{B445FA6A-2522-4782-A8EE-693DFB911A15}" destId="{BA62E986-D83D-4A21-A56F-B7AE354E49F4}" srcOrd="0" destOrd="0" parTransId="{837AE175-7516-4550-A69B-871D7D2682C5}" sibTransId="{B3FED4E5-89D5-45D5-ADD4-AAA1F6FFB3D6}"/>
    <dgm:cxn modelId="{4DCAA422-412C-4232-A090-CD587C6CB099}" type="presOf" srcId="{FCDCDEBF-1886-4EDC-9549-3FA0E8F69538}" destId="{3326DBDF-3CDB-4AD0-BD83-762706721469}" srcOrd="0" destOrd="0" presId="urn:microsoft.com/office/officeart/2005/8/layout/hierarchy3"/>
    <dgm:cxn modelId="{9F8A7EE6-302A-44BD-8F8C-0199E316DD4E}" type="presOf" srcId="{46968632-CB28-4C1B-88E4-C4F37C652DB6}" destId="{C46DABEF-53C8-4577-98EC-5BEB6CD1B884}" srcOrd="0" destOrd="0" presId="urn:microsoft.com/office/officeart/2005/8/layout/hierarchy3"/>
    <dgm:cxn modelId="{A7062A11-D36B-4F43-98B7-C9EBEBA5F2AA}" type="presOf" srcId="{B445FA6A-2522-4782-A8EE-693DFB911A15}" destId="{24363887-B678-4023-8EA8-274E80461500}" srcOrd="0" destOrd="0" presId="urn:microsoft.com/office/officeart/2005/8/layout/hierarchy3"/>
    <dgm:cxn modelId="{121D3904-C143-4B6E-97A2-C1E8661E39DD}" type="presOf" srcId="{EA993312-E74E-43E1-9C5A-83D00ABB200A}" destId="{63A08AF3-2858-4076-B6EC-809A97519580}" srcOrd="0" destOrd="0" presId="urn:microsoft.com/office/officeart/2005/8/layout/hierarchy3"/>
    <dgm:cxn modelId="{825FBE13-5B80-4881-84DA-6CA902BB4854}" type="presOf" srcId="{6FD4D694-76DD-4450-8964-9932B08AAF5B}" destId="{C55DF36E-4BF7-415F-96C0-D44625B3CA7B}" srcOrd="0" destOrd="0" presId="urn:microsoft.com/office/officeart/2005/8/layout/hierarchy3"/>
    <dgm:cxn modelId="{6A041786-D9F8-4E96-9133-B99017E56384}" srcId="{B445FA6A-2522-4782-A8EE-693DFB911A15}" destId="{FE6BA0FB-BD6F-4DE0-8D82-CAF81599CBFF}" srcOrd="6" destOrd="0" parTransId="{F5B384D6-E65E-44CB-90E1-83410CEC53B5}" sibTransId="{195968CF-1CEE-47CC-B0CD-7C1721229B0D}"/>
    <dgm:cxn modelId="{05A069E0-3DB9-473E-9A85-43B2B2DEF49A}" type="presOf" srcId="{FE6BA0FB-BD6F-4DE0-8D82-CAF81599CBFF}" destId="{6E33845B-A6CF-4C4E-8744-7170B6C7DDEA}" srcOrd="0" destOrd="0" presId="urn:microsoft.com/office/officeart/2005/8/layout/hierarchy3"/>
    <dgm:cxn modelId="{E0A8A99A-72CC-4DD7-999B-78458ABFE5FA}" type="presOf" srcId="{A51CE409-65A6-4ADF-A612-D727832578A0}" destId="{0FDCE74A-70F3-4E49-ACE9-DA78A53525AB}" srcOrd="0" destOrd="0" presId="urn:microsoft.com/office/officeart/2005/8/layout/hierarchy3"/>
    <dgm:cxn modelId="{025D9C2C-3846-48F4-84FA-4B9B3649E785}" srcId="{B445FA6A-2522-4782-A8EE-693DFB911A15}" destId="{E552B9C2-00D3-4B2C-ABC1-D35943BABAED}" srcOrd="5" destOrd="0" parTransId="{A51CE409-65A6-4ADF-A612-D727832578A0}" sibTransId="{3F27F40F-579D-4E53-938B-4CBE7B07BB46}"/>
    <dgm:cxn modelId="{E9EBBCFB-726C-44D4-9BFA-D503D0A85802}" type="presOf" srcId="{837AE175-7516-4550-A69B-871D7D2682C5}" destId="{5714409D-AC1A-4528-A9CA-FCD46AD29D7B}" srcOrd="0" destOrd="0" presId="urn:microsoft.com/office/officeart/2005/8/layout/hierarchy3"/>
    <dgm:cxn modelId="{7254478E-4116-4E17-99BA-ACFC644221AC}" type="presOf" srcId="{60C7E3EC-7C4C-4F2C-AB6B-41C751EE08D8}" destId="{342BAA3A-4C52-42A4-BC73-B5FE88F042F6}" srcOrd="0" destOrd="0" presId="urn:microsoft.com/office/officeart/2005/8/layout/hierarchy3"/>
    <dgm:cxn modelId="{A281D852-2B74-4720-8AE6-CA53EBF70AB9}" type="presOf" srcId="{E552B9C2-00D3-4B2C-ABC1-D35943BABAED}" destId="{67757F8F-E8B5-463D-8FDF-EB621850D8BE}" srcOrd="0" destOrd="0" presId="urn:microsoft.com/office/officeart/2005/8/layout/hierarchy3"/>
    <dgm:cxn modelId="{E6AC0B8B-E187-4EF6-A0D1-392DB61F79E7}" type="presOf" srcId="{B445FA6A-2522-4782-A8EE-693DFB911A15}" destId="{5787E50E-CE90-4927-B939-D401F0BA08EF}" srcOrd="1" destOrd="0" presId="urn:microsoft.com/office/officeart/2005/8/layout/hierarchy3"/>
    <dgm:cxn modelId="{BA7601A1-AF32-4964-94C2-2E8A0A05B566}" type="presOf" srcId="{F5B384D6-E65E-44CB-90E1-83410CEC53B5}" destId="{7DB4437E-7B56-4C1E-91C2-39AA3F30BAE8}" srcOrd="0" destOrd="0" presId="urn:microsoft.com/office/officeart/2005/8/layout/hierarchy3"/>
    <dgm:cxn modelId="{33C57B17-25F6-4177-B640-929AE880AB17}" srcId="{D24A5C59-8F6F-46DA-A1C5-CBF6DB3F75A2}" destId="{B445FA6A-2522-4782-A8EE-693DFB911A15}" srcOrd="0" destOrd="0" parTransId="{F8E8E4D9-1CD0-45EC-A7AE-E3333169BF47}" sibTransId="{28D4E042-974E-46F8-BB0A-341AF29E7D80}"/>
    <dgm:cxn modelId="{D9676EB6-736D-4EC4-A811-3E32E407017B}" srcId="{B445FA6A-2522-4782-A8EE-693DFB911A15}" destId="{4DEBFA1A-5009-435F-AC22-94532CD0059B}" srcOrd="3" destOrd="0" parTransId="{FD05B267-36C3-4FEF-AC33-8261848FE21B}" sibTransId="{C5DD030B-0773-42B7-978A-CDAC2CE60341}"/>
    <dgm:cxn modelId="{B84E2B9E-E348-4EB3-95D9-03A50551C3B8}" srcId="{B445FA6A-2522-4782-A8EE-693DFB911A15}" destId="{FCDCDEBF-1886-4EDC-9549-3FA0E8F69538}" srcOrd="4" destOrd="0" parTransId="{EA993312-E74E-43E1-9C5A-83D00ABB200A}" sibTransId="{AD15A625-71D2-4B73-85CD-CA4085B9D2DD}"/>
    <dgm:cxn modelId="{C548206D-629D-4D8D-8341-4C2833759C61}" type="presOf" srcId="{FD05B267-36C3-4FEF-AC33-8261848FE21B}" destId="{23B0F6A3-989D-43E3-A500-63C4C2AFDA91}" srcOrd="0" destOrd="0" presId="urn:microsoft.com/office/officeart/2005/8/layout/hierarchy3"/>
    <dgm:cxn modelId="{3007A7A0-D4DA-4DA8-B436-B9C3EF4E7939}" type="presOf" srcId="{BA62E986-D83D-4A21-A56F-B7AE354E49F4}" destId="{9D8CCC5C-2941-43DD-AF2B-F42894F8751A}" srcOrd="0" destOrd="0" presId="urn:microsoft.com/office/officeart/2005/8/layout/hierarchy3"/>
    <dgm:cxn modelId="{13F612DF-7669-44CB-8759-17E2E166799A}" type="presOf" srcId="{A64CC8E4-9B30-48C6-B782-1F97151A8C3F}" destId="{2A4FC0FE-F0E3-4596-BADE-9F4E016E4C7B}" srcOrd="0" destOrd="0" presId="urn:microsoft.com/office/officeart/2005/8/layout/hierarchy3"/>
    <dgm:cxn modelId="{46FF54CE-22A2-46C9-A222-5D462DAA92C8}" type="presParOf" srcId="{D910EA20-AC1F-427C-9854-EA01E6620279}" destId="{9DBB21F4-E2D7-4273-8CD7-26826BA7F6DF}" srcOrd="0" destOrd="0" presId="urn:microsoft.com/office/officeart/2005/8/layout/hierarchy3"/>
    <dgm:cxn modelId="{41E3AAE2-1265-416B-B728-C4587BDD7E2A}" type="presParOf" srcId="{9DBB21F4-E2D7-4273-8CD7-26826BA7F6DF}" destId="{12EB3CBA-2BDF-49AC-A477-207F6A77550B}" srcOrd="0" destOrd="0" presId="urn:microsoft.com/office/officeart/2005/8/layout/hierarchy3"/>
    <dgm:cxn modelId="{524EE3C4-C4F6-4700-9267-4CD39C46740F}" type="presParOf" srcId="{12EB3CBA-2BDF-49AC-A477-207F6A77550B}" destId="{24363887-B678-4023-8EA8-274E80461500}" srcOrd="0" destOrd="0" presId="urn:microsoft.com/office/officeart/2005/8/layout/hierarchy3"/>
    <dgm:cxn modelId="{B97F4F8A-DCC1-4281-B253-E4F94B655830}" type="presParOf" srcId="{12EB3CBA-2BDF-49AC-A477-207F6A77550B}" destId="{5787E50E-CE90-4927-B939-D401F0BA08EF}" srcOrd="1" destOrd="0" presId="urn:microsoft.com/office/officeart/2005/8/layout/hierarchy3"/>
    <dgm:cxn modelId="{9F1EC88A-AFB4-4B2D-B988-7CD6C0684FB9}" type="presParOf" srcId="{9DBB21F4-E2D7-4273-8CD7-26826BA7F6DF}" destId="{86035617-C151-403C-A306-E79AE36F064D}" srcOrd="1" destOrd="0" presId="urn:microsoft.com/office/officeart/2005/8/layout/hierarchy3"/>
    <dgm:cxn modelId="{B02017FB-BFBB-46A1-8D6C-2DA4A6FEB4E9}" type="presParOf" srcId="{86035617-C151-403C-A306-E79AE36F064D}" destId="{5714409D-AC1A-4528-A9CA-FCD46AD29D7B}" srcOrd="0" destOrd="0" presId="urn:microsoft.com/office/officeart/2005/8/layout/hierarchy3"/>
    <dgm:cxn modelId="{C882D2FF-95DB-4371-8F32-72AA10977B75}" type="presParOf" srcId="{86035617-C151-403C-A306-E79AE36F064D}" destId="{9D8CCC5C-2941-43DD-AF2B-F42894F8751A}" srcOrd="1" destOrd="0" presId="urn:microsoft.com/office/officeart/2005/8/layout/hierarchy3"/>
    <dgm:cxn modelId="{9C11D6D0-1773-4B78-B04E-E23D97FF06F0}" type="presParOf" srcId="{86035617-C151-403C-A306-E79AE36F064D}" destId="{342BAA3A-4C52-42A4-BC73-B5FE88F042F6}" srcOrd="2" destOrd="0" presId="urn:microsoft.com/office/officeart/2005/8/layout/hierarchy3"/>
    <dgm:cxn modelId="{90DF1F8E-4AFD-406F-B093-7BC1E19761F5}" type="presParOf" srcId="{86035617-C151-403C-A306-E79AE36F064D}" destId="{C55DF36E-4BF7-415F-96C0-D44625B3CA7B}" srcOrd="3" destOrd="0" presId="urn:microsoft.com/office/officeart/2005/8/layout/hierarchy3"/>
    <dgm:cxn modelId="{AACFA6D1-2CCF-483E-AB63-C395FE1C9946}" type="presParOf" srcId="{86035617-C151-403C-A306-E79AE36F064D}" destId="{C46DABEF-53C8-4577-98EC-5BEB6CD1B884}" srcOrd="4" destOrd="0" presId="urn:microsoft.com/office/officeart/2005/8/layout/hierarchy3"/>
    <dgm:cxn modelId="{6269960D-33F8-4DBD-A38B-DED245D179A8}" type="presParOf" srcId="{86035617-C151-403C-A306-E79AE36F064D}" destId="{2A4FC0FE-F0E3-4596-BADE-9F4E016E4C7B}" srcOrd="5" destOrd="0" presId="urn:microsoft.com/office/officeart/2005/8/layout/hierarchy3"/>
    <dgm:cxn modelId="{536B1BCD-D6B8-4F26-856B-8A02CFB1E2FE}" type="presParOf" srcId="{86035617-C151-403C-A306-E79AE36F064D}" destId="{23B0F6A3-989D-43E3-A500-63C4C2AFDA91}" srcOrd="6" destOrd="0" presId="urn:microsoft.com/office/officeart/2005/8/layout/hierarchy3"/>
    <dgm:cxn modelId="{0D18FA10-964E-4379-8890-EED8A4F9DE7F}" type="presParOf" srcId="{86035617-C151-403C-A306-E79AE36F064D}" destId="{0669ED7F-65D4-4D2B-AA36-52B87BB98D86}" srcOrd="7" destOrd="0" presId="urn:microsoft.com/office/officeart/2005/8/layout/hierarchy3"/>
    <dgm:cxn modelId="{A89C55B9-BFA5-4AFE-93B9-C1B8E69913D0}" type="presParOf" srcId="{86035617-C151-403C-A306-E79AE36F064D}" destId="{63A08AF3-2858-4076-B6EC-809A97519580}" srcOrd="8" destOrd="0" presId="urn:microsoft.com/office/officeart/2005/8/layout/hierarchy3"/>
    <dgm:cxn modelId="{075A0C35-3434-4A36-9A7A-5A86A5EA0067}" type="presParOf" srcId="{86035617-C151-403C-A306-E79AE36F064D}" destId="{3326DBDF-3CDB-4AD0-BD83-762706721469}" srcOrd="9" destOrd="0" presId="urn:microsoft.com/office/officeart/2005/8/layout/hierarchy3"/>
    <dgm:cxn modelId="{30DA138B-BEA5-4E12-9919-B3D0FA27D388}" type="presParOf" srcId="{86035617-C151-403C-A306-E79AE36F064D}" destId="{0FDCE74A-70F3-4E49-ACE9-DA78A53525AB}" srcOrd="10" destOrd="0" presId="urn:microsoft.com/office/officeart/2005/8/layout/hierarchy3"/>
    <dgm:cxn modelId="{76FE4845-0728-446A-BE95-8D348BF41D44}" type="presParOf" srcId="{86035617-C151-403C-A306-E79AE36F064D}" destId="{67757F8F-E8B5-463D-8FDF-EB621850D8BE}" srcOrd="11" destOrd="0" presId="urn:microsoft.com/office/officeart/2005/8/layout/hierarchy3"/>
    <dgm:cxn modelId="{D15A70C1-0593-4A0D-9585-B9924F9D9A96}" type="presParOf" srcId="{86035617-C151-403C-A306-E79AE36F064D}" destId="{7DB4437E-7B56-4C1E-91C2-39AA3F30BAE8}" srcOrd="12" destOrd="0" presId="urn:microsoft.com/office/officeart/2005/8/layout/hierarchy3"/>
    <dgm:cxn modelId="{0A7EB119-3201-4DA4-AEF3-40847A72A402}" type="presParOf" srcId="{86035617-C151-403C-A306-E79AE36F064D}" destId="{6E33845B-A6CF-4C4E-8744-7170B6C7DDEA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C97CF-27AF-44F8-9392-7C452796DD50}" type="doc">
      <dgm:prSet loTypeId="urn:microsoft.com/office/officeart/2005/8/layout/radial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E174B09-9F24-4985-95B2-B31ABE38470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– 39934,63 </a:t>
          </a:r>
          <a:r>
            <a: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</a:t>
          </a:r>
          <a:r>
            <a:rPr lang="en-US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  <a:endParaRPr lang="ru-RU" sz="1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531107-5F77-447C-836F-62088A1B3684}" type="parTrans" cxnId="{3E1EB2AE-BC50-4D53-B89A-6E1A282C6388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6B869-AA0E-43DB-87C9-BF53E1D5F7F7}" type="sibTrans" cxnId="{3E1EB2AE-BC50-4D53-B89A-6E1A282C6388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69CD1-8CFF-47A7-B763-579829B9B4FB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 </a:t>
          </a:r>
          <a:r>
            <a:rPr lang="en-US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694,36</a:t>
          </a:r>
          <a:r>
            <a:rPr lang="ru-RU" sz="11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340DE-ABC1-427C-B9D7-C056A6094A15}" type="parTrans" cxnId="{0C628837-275B-4FD2-9DBC-D96CD5B69057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9F967-18A6-4607-B9B5-7E3E0A4DC433}" type="sibTrans" cxnId="{0C628837-275B-4FD2-9DBC-D96CD5B69057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95AFE3-740A-4B76-8230-5814C4D5CE7C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ЕСХН – 313,61</a:t>
          </a: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8A055-DEFC-4509-AEE9-6FEA7BEA0487}" type="parTrans" cxnId="{B13A1327-559C-4E70-9622-0553C72E62A6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AB756-47CE-402E-B709-803A758F3751}" type="sibTrans" cxnId="{B13A1327-559C-4E70-9622-0553C72E62A6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E3B1B-77F4-415E-8080-76CE1C2AF851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ЕНВД – 3478,45</a:t>
          </a:r>
          <a:r>
            <a:rPr lang="en-US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8954A-9D6C-4898-B783-5E7FC401C0EC}" type="parTrans" cxnId="{EB7450F8-0AC2-43C5-B74B-FA8A50189824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452AF9-6A1B-44EC-A22E-79DFA86C696F}" type="sibTrans" cxnId="{EB7450F8-0AC2-43C5-B74B-FA8A50189824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D2C21-80DD-42A2-A0DE-DDD841EB79B0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НДФЛ– 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25918,63т.р.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21509-3059-49F7-9246-9E05AD6EEB1D}" type="parTrans" cxnId="{29D5F4C6-07AE-4D55-96D3-9E5C4E38E02B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4BF61-5286-42F8-965D-D5C93188B476}" type="sibTrans" cxnId="{29D5F4C6-07AE-4D55-96D3-9E5C4E38E02B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2C3B3-CAD5-446C-84D7-3F96EEB7B420}">
      <dgm:prSet custT="1"/>
      <dgm:spPr/>
      <dgm:t>
        <a:bodyPr/>
        <a:lstStyle/>
        <a:p>
          <a:r>
            <a:rPr lang="ru-RU" sz="11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 – </a:t>
          </a:r>
          <a:r>
            <a:rPr lang="ru-RU" sz="11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669,41р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F669DF-DCC0-4664-971E-3B439F72BB3F}" type="parTrans" cxnId="{2F247EE2-4BFA-46D7-AA25-936B9BC2ECED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1E024-F723-414A-8EC6-239DBF2E8AF6}" type="sibTrans" cxnId="{2F247EE2-4BFA-46D7-AA25-936B9BC2ECED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45032-DDE0-4298-9CB9-25776DAA49F6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 материальных и нематериальных </a:t>
          </a:r>
          <a:r>
            <a:rPr lang="ru-RU" sz="11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активов – 526,80</a:t>
          </a:r>
          <a:r>
            <a:rPr lang="ru-RU" sz="11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172AA-464C-4741-A457-66208E81BA52}" type="parTrans" cxnId="{FA5F709E-E720-4B3B-AE54-547E42A28F20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D794F6-32CC-41EE-A0F0-412D534CC27D}" type="sibTrans" cxnId="{FA5F709E-E720-4B3B-AE54-547E42A28F20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C6777-D47C-4BED-B0A6-4798AABF1791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</a:t>
          </a:r>
          <a:r>
            <a:rPr lang="ru-RU" sz="11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</a:t>
          </a:r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среду – 294,00</a:t>
          </a: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F1995-C278-489E-BE20-835D3B96E130}" type="parTrans" cxnId="{6FA48518-EF13-4A55-800B-4449B590B39A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CCAB8-C498-4CB7-82BA-D74E38CB1608}" type="sibTrans" cxnId="{6FA48518-EF13-4A55-800B-4449B590B39A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01CCB-29C0-416E-A2B2-C5B5F8A4A0C4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 – 1821,65</a:t>
          </a: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2A321-71AB-4584-B430-8023F02ADC51}" type="parTrans" cxnId="{12ACCF99-FAA3-45B5-95D1-8E71BFF11ED8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C93D7-0205-48E3-83CB-7675E6CBD879}" type="sibTrans" cxnId="{12ACCF99-FAA3-45B5-95D1-8E71BFF11ED8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5F7AC-2148-4301-92C3-FA6819B997D1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  <a:r>
            <a: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  </a:t>
          </a:r>
        </a:p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(-)934,69</a:t>
          </a:r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18160F-040A-4CF6-BBF4-83939622399A}" type="parTrans" cxnId="{8291F39B-E620-44B3-A996-FEB9E544502F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498EE-B257-49A3-B0F7-3439C3FF455E}" type="sibTrans" cxnId="{8291F39B-E620-44B3-A996-FEB9E544502F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44537-F75B-4DEA-BCD3-398F11B16399}">
      <dgm:prSet custT="1"/>
      <dgm:spPr/>
      <dgm:t>
        <a:bodyPr/>
        <a:lstStyle/>
        <a:p>
          <a:r>
            <a:rPr lang="ru-RU" sz="1100" b="0" i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прибыль – 449,33т.р.</a:t>
          </a:r>
          <a:endParaRPr lang="ru-RU" sz="11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ACBAC-AC20-4A7D-8A0A-2DD5283C3C7D}" type="parTrans" cxnId="{DE20E726-25E6-4FEE-A163-C95200B403A7}">
      <dgm:prSet/>
      <dgm:spPr/>
      <dgm:t>
        <a:bodyPr/>
        <a:lstStyle/>
        <a:p>
          <a:endParaRPr lang="ru-RU"/>
        </a:p>
      </dgm:t>
    </dgm:pt>
    <dgm:pt modelId="{AF244532-E0BF-4E0D-81D0-7A39C3904A95}" type="sibTrans" cxnId="{DE20E726-25E6-4FEE-A163-C95200B403A7}">
      <dgm:prSet/>
      <dgm:spPr/>
      <dgm:t>
        <a:bodyPr/>
        <a:lstStyle/>
        <a:p>
          <a:endParaRPr lang="ru-RU"/>
        </a:p>
      </dgm:t>
    </dgm:pt>
    <dgm:pt modelId="{9A23DAE7-66F3-4096-B85D-AF018DC66B88}">
      <dgm:prSet custT="1"/>
      <dgm:spPr/>
      <dgm:t>
        <a:bodyPr/>
        <a:lstStyle/>
        <a:p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– 73,91т.р.</a:t>
          </a:r>
          <a:endParaRPr lang="ru-RU" sz="11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BA1C5-2FCB-4E7C-A8A5-5392CE02C908}" type="parTrans" cxnId="{D5E73DE3-9875-4C62-B918-C59928112100}">
      <dgm:prSet/>
      <dgm:spPr/>
      <dgm:t>
        <a:bodyPr/>
        <a:lstStyle/>
        <a:p>
          <a:endParaRPr lang="ru-RU"/>
        </a:p>
      </dgm:t>
    </dgm:pt>
    <dgm:pt modelId="{1873008B-4BDE-407F-99F3-275DDC1FEE77}" type="sibTrans" cxnId="{D5E73DE3-9875-4C62-B918-C59928112100}">
      <dgm:prSet/>
      <dgm:spPr/>
      <dgm:t>
        <a:bodyPr/>
        <a:lstStyle/>
        <a:p>
          <a:endParaRPr lang="ru-RU"/>
        </a:p>
      </dgm:t>
    </dgm:pt>
    <dgm:pt modelId="{7156E3C2-9BF4-47D8-A77C-70E039B990A2}">
      <dgm:prSet custT="1"/>
      <dgm:spPr/>
      <dgm:t>
        <a:bodyPr/>
        <a:lstStyle/>
        <a:p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платных услуг и комп. затрат гос-ва- 353,08т.р.</a:t>
          </a:r>
          <a:endParaRPr lang="ru-RU" sz="11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EDD7E-BC35-425C-B9FA-D397AC2E24D6}" type="parTrans" cxnId="{EA819945-60EF-45A8-8184-88B1306A51B0}">
      <dgm:prSet/>
      <dgm:spPr/>
      <dgm:t>
        <a:bodyPr/>
        <a:lstStyle/>
        <a:p>
          <a:endParaRPr lang="ru-RU"/>
        </a:p>
      </dgm:t>
    </dgm:pt>
    <dgm:pt modelId="{D852AC42-4599-4B52-A38F-525A339D8857}" type="sibTrans" cxnId="{EA819945-60EF-45A8-8184-88B1306A51B0}">
      <dgm:prSet/>
      <dgm:spPr/>
      <dgm:t>
        <a:bodyPr/>
        <a:lstStyle/>
        <a:p>
          <a:endParaRPr lang="ru-RU"/>
        </a:p>
      </dgm:t>
    </dgm:pt>
    <dgm:pt modelId="{2D21E069-809D-41A3-A62B-30F80529A33F}">
      <dgm:prSet phldrT="[Текст]" custT="1"/>
      <dgm:spPr/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Патент-78,34т.р.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13D0B-4C31-4340-83BB-77BAEE95FD59}" type="parTrans" cxnId="{A4A7C4E2-7E5D-4E3D-BADB-4D4CD9A5B44E}">
      <dgm:prSet/>
      <dgm:spPr/>
      <dgm:t>
        <a:bodyPr/>
        <a:lstStyle/>
        <a:p>
          <a:endParaRPr lang="ru-RU"/>
        </a:p>
      </dgm:t>
    </dgm:pt>
    <dgm:pt modelId="{CBFDC11C-BD13-49EA-9CA0-9D115857AD08}" type="sibTrans" cxnId="{A4A7C4E2-7E5D-4E3D-BADB-4D4CD9A5B44E}">
      <dgm:prSet/>
      <dgm:spPr/>
      <dgm:t>
        <a:bodyPr/>
        <a:lstStyle/>
        <a:p>
          <a:endParaRPr lang="ru-RU"/>
        </a:p>
      </dgm:t>
    </dgm:pt>
    <dgm:pt modelId="{654D2219-4B75-479F-9536-57325845F4AE}">
      <dgm:prSet custT="1"/>
      <dgm:spPr/>
      <dgm:t>
        <a:bodyPr/>
        <a:lstStyle/>
        <a:p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с налогоплательщиков, выбравших в качестве объекта налогообложения доходы, уменьшенные на величину расходов-</a:t>
          </a:r>
          <a:r>
            <a:rPr lang="en-US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1354,44т.р.</a:t>
          </a:r>
          <a:endParaRPr lang="ru-RU" sz="11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01707A-25E4-43B6-8937-8EEFCFEDFC88}" type="parTrans" cxnId="{6E6C72D6-9713-43AA-9393-18A205572CC2}">
      <dgm:prSet/>
      <dgm:spPr/>
      <dgm:t>
        <a:bodyPr/>
        <a:lstStyle/>
        <a:p>
          <a:endParaRPr lang="ru-RU"/>
        </a:p>
      </dgm:t>
    </dgm:pt>
    <dgm:pt modelId="{9B64A292-423D-4688-A2CD-BB9DC7F76463}" type="sibTrans" cxnId="{6E6C72D6-9713-43AA-9393-18A205572CC2}">
      <dgm:prSet/>
      <dgm:spPr/>
      <dgm:t>
        <a:bodyPr/>
        <a:lstStyle/>
        <a:p>
          <a:endParaRPr lang="ru-RU"/>
        </a:p>
      </dgm:t>
    </dgm:pt>
    <dgm:pt modelId="{4992458A-0758-4D59-BE88-1409A84B8D1C}">
      <dgm:prSet custT="1"/>
      <dgm:spPr/>
      <dgm:t>
        <a:bodyPr/>
        <a:lstStyle/>
        <a:p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с налогоплательщиков, выбравших в качестве объекта налогообложения доходы-</a:t>
          </a:r>
          <a:r>
            <a:rPr lang="en-US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4843,23т.р.</a:t>
          </a:r>
          <a:endParaRPr lang="ru-RU" sz="11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0C673-89B3-4BB9-A12F-EC51075D517A}" type="parTrans" cxnId="{92CE5AB8-727B-4D33-B81D-B3E184125B30}">
      <dgm:prSet/>
      <dgm:spPr/>
      <dgm:t>
        <a:bodyPr/>
        <a:lstStyle/>
        <a:p>
          <a:endParaRPr lang="ru-RU"/>
        </a:p>
      </dgm:t>
    </dgm:pt>
    <dgm:pt modelId="{6E154959-7472-421C-BFC9-DE5F1C6ADEE9}" type="sibTrans" cxnId="{92CE5AB8-727B-4D33-B81D-B3E184125B30}">
      <dgm:prSet/>
      <dgm:spPr/>
      <dgm:t>
        <a:bodyPr/>
        <a:lstStyle/>
        <a:p>
          <a:endParaRPr lang="ru-RU"/>
        </a:p>
      </dgm:t>
    </dgm:pt>
    <dgm:pt modelId="{01D9A40B-0419-400F-84B5-B3D5756F311A}" type="pres">
      <dgm:prSet presAssocID="{419C97CF-27AF-44F8-9392-7C452796DD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9240C0-AF3F-4513-AF66-83331E4FA485}" type="pres">
      <dgm:prSet presAssocID="{AE174B09-9F24-4985-95B2-B31ABE38470C}" presName="centerShape" presStyleLbl="node0" presStyleIdx="0" presStyleCnt="1" custScaleX="222196" custScaleY="214721" custLinFactNeighborX="790" custLinFactNeighborY="94"/>
      <dgm:spPr/>
      <dgm:t>
        <a:bodyPr/>
        <a:lstStyle/>
        <a:p>
          <a:endParaRPr lang="ru-RU"/>
        </a:p>
      </dgm:t>
    </dgm:pt>
    <dgm:pt modelId="{7091FA13-31A0-4FE9-BA02-673C0D56D948}" type="pres">
      <dgm:prSet presAssocID="{682340DE-ABC1-427C-B9D7-C056A6094A15}" presName="Name9" presStyleLbl="parChTrans1D2" presStyleIdx="0" presStyleCnt="15"/>
      <dgm:spPr/>
      <dgm:t>
        <a:bodyPr/>
        <a:lstStyle/>
        <a:p>
          <a:endParaRPr lang="ru-RU"/>
        </a:p>
      </dgm:t>
    </dgm:pt>
    <dgm:pt modelId="{DDBB5354-2B86-41D6-83A3-7F89222094FD}" type="pres">
      <dgm:prSet presAssocID="{682340DE-ABC1-427C-B9D7-C056A6094A15}" presName="connTx" presStyleLbl="parChTrans1D2" presStyleIdx="0" presStyleCnt="15"/>
      <dgm:spPr/>
      <dgm:t>
        <a:bodyPr/>
        <a:lstStyle/>
        <a:p>
          <a:endParaRPr lang="ru-RU"/>
        </a:p>
      </dgm:t>
    </dgm:pt>
    <dgm:pt modelId="{FDCBA124-9129-49ED-94A4-8C08BDE2D261}" type="pres">
      <dgm:prSet presAssocID="{EAF69CD1-8CFF-47A7-B763-579829B9B4FB}" presName="node" presStyleLbl="node1" presStyleIdx="0" presStyleCnt="15" custScaleX="128538" custScaleY="131963" custRadScaleRad="93361" custRadScaleInc="12327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01CC673-3D20-4372-8167-9641321787C4}" type="pres">
      <dgm:prSet presAssocID="{58213D0B-4C31-4340-83BB-77BAEE95FD59}" presName="Name9" presStyleLbl="parChTrans1D2" presStyleIdx="1" presStyleCnt="15"/>
      <dgm:spPr/>
      <dgm:t>
        <a:bodyPr/>
        <a:lstStyle/>
        <a:p>
          <a:endParaRPr lang="ru-RU"/>
        </a:p>
      </dgm:t>
    </dgm:pt>
    <dgm:pt modelId="{53AED403-9B03-43E7-B912-3EB9BCDFB9CD}" type="pres">
      <dgm:prSet presAssocID="{58213D0B-4C31-4340-83BB-77BAEE95FD59}" presName="connTx" presStyleLbl="parChTrans1D2" presStyleIdx="1" presStyleCnt="15"/>
      <dgm:spPr/>
      <dgm:t>
        <a:bodyPr/>
        <a:lstStyle/>
        <a:p>
          <a:endParaRPr lang="ru-RU"/>
        </a:p>
      </dgm:t>
    </dgm:pt>
    <dgm:pt modelId="{04B071B2-D43E-4023-96E7-2263FC008DE4}" type="pres">
      <dgm:prSet presAssocID="{2D21E069-809D-41A3-A62B-30F80529A33F}" presName="node" presStyleLbl="node1" presStyleIdx="1" presStyleCnt="15" custScaleX="131915" custScaleY="122030" custRadScaleRad="127875" custRadScaleInc="8750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22AE967-7CB0-48EF-BDF5-B89A67EFE2FD}" type="pres">
      <dgm:prSet presAssocID="{4C68A055-DEFC-4509-AEE9-6FEA7BEA0487}" presName="Name9" presStyleLbl="parChTrans1D2" presStyleIdx="2" presStyleCnt="15"/>
      <dgm:spPr/>
      <dgm:t>
        <a:bodyPr/>
        <a:lstStyle/>
        <a:p>
          <a:endParaRPr lang="ru-RU"/>
        </a:p>
      </dgm:t>
    </dgm:pt>
    <dgm:pt modelId="{B975FD83-BC7F-4D1D-91E8-6BE29A6FFC65}" type="pres">
      <dgm:prSet presAssocID="{4C68A055-DEFC-4509-AEE9-6FEA7BEA0487}" presName="connTx" presStyleLbl="parChTrans1D2" presStyleIdx="2" presStyleCnt="15"/>
      <dgm:spPr/>
      <dgm:t>
        <a:bodyPr/>
        <a:lstStyle/>
        <a:p>
          <a:endParaRPr lang="ru-RU"/>
        </a:p>
      </dgm:t>
    </dgm:pt>
    <dgm:pt modelId="{CACF864D-7BD1-497A-9788-36625763FD61}" type="pres">
      <dgm:prSet presAssocID="{8295AFE3-740A-4B76-8230-5814C4D5CE7C}" presName="node" presStyleLbl="node1" presStyleIdx="2" presStyleCnt="15" custScaleX="126049" custScaleY="107581" custRadScaleRad="106590" custRadScaleInc="5379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F6721F7-8DF4-42F5-A783-ADE357DAB5A3}" type="pres">
      <dgm:prSet presAssocID="{CBE8954A-9D6C-4898-B783-5E7FC401C0EC}" presName="Name9" presStyleLbl="parChTrans1D2" presStyleIdx="3" presStyleCnt="15"/>
      <dgm:spPr/>
      <dgm:t>
        <a:bodyPr/>
        <a:lstStyle/>
        <a:p>
          <a:endParaRPr lang="ru-RU"/>
        </a:p>
      </dgm:t>
    </dgm:pt>
    <dgm:pt modelId="{3E7ABCF0-47BE-4B7E-99C6-6DCC4B97E935}" type="pres">
      <dgm:prSet presAssocID="{CBE8954A-9D6C-4898-B783-5E7FC401C0EC}" presName="connTx" presStyleLbl="parChTrans1D2" presStyleIdx="3" presStyleCnt="15"/>
      <dgm:spPr/>
      <dgm:t>
        <a:bodyPr/>
        <a:lstStyle/>
        <a:p>
          <a:endParaRPr lang="ru-RU"/>
        </a:p>
      </dgm:t>
    </dgm:pt>
    <dgm:pt modelId="{E6FC2039-1B44-4C37-8FD5-33CA9099EA66}" type="pres">
      <dgm:prSet presAssocID="{901E3B1B-77F4-415E-8080-76CE1C2AF851}" presName="node" presStyleLbl="node1" presStyleIdx="3" presStyleCnt="15" custScaleX="125615" custScaleY="114453" custRadScaleRad="98407" custRadScaleInc="1627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1660B5-04A3-4FA6-AB12-757695EC64CE}" type="pres">
      <dgm:prSet presAssocID="{60D21509-3059-49F7-9246-9E05AD6EEB1D}" presName="Name9" presStyleLbl="parChTrans1D2" presStyleIdx="4" presStyleCnt="15"/>
      <dgm:spPr/>
      <dgm:t>
        <a:bodyPr/>
        <a:lstStyle/>
        <a:p>
          <a:endParaRPr lang="ru-RU"/>
        </a:p>
      </dgm:t>
    </dgm:pt>
    <dgm:pt modelId="{A61A30EC-37D4-4CD3-A976-5F16B54C9629}" type="pres">
      <dgm:prSet presAssocID="{60D21509-3059-49F7-9246-9E05AD6EEB1D}" presName="connTx" presStyleLbl="parChTrans1D2" presStyleIdx="4" presStyleCnt="15"/>
      <dgm:spPr/>
      <dgm:t>
        <a:bodyPr/>
        <a:lstStyle/>
        <a:p>
          <a:endParaRPr lang="ru-RU"/>
        </a:p>
      </dgm:t>
    </dgm:pt>
    <dgm:pt modelId="{E7CE0A9B-59A2-4F6A-A104-8CA498ECEE52}" type="pres">
      <dgm:prSet presAssocID="{01FD2C21-80DD-42A2-A0DE-DDD841EB79B0}" presName="node" presStyleLbl="node1" presStyleIdx="4" presStyleCnt="15" custScaleX="137101" custScaleY="116890" custRadScaleRad="106170" custRadScaleInc="-10282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08564AE-6452-4C39-8723-663BC35FA8B2}" type="pres">
      <dgm:prSet presAssocID="{52F669DF-DCC0-4664-971E-3B439F72BB3F}" presName="Name9" presStyleLbl="parChTrans1D2" presStyleIdx="5" presStyleCnt="15"/>
      <dgm:spPr/>
      <dgm:t>
        <a:bodyPr/>
        <a:lstStyle/>
        <a:p>
          <a:endParaRPr lang="ru-RU"/>
        </a:p>
      </dgm:t>
    </dgm:pt>
    <dgm:pt modelId="{340C0D29-56C0-4AB0-9743-AFEE592226B2}" type="pres">
      <dgm:prSet presAssocID="{52F669DF-DCC0-4664-971E-3B439F72BB3F}" presName="connTx" presStyleLbl="parChTrans1D2" presStyleIdx="5" presStyleCnt="15"/>
      <dgm:spPr/>
      <dgm:t>
        <a:bodyPr/>
        <a:lstStyle/>
        <a:p>
          <a:endParaRPr lang="ru-RU"/>
        </a:p>
      </dgm:t>
    </dgm:pt>
    <dgm:pt modelId="{258FED6E-DE0C-4BB8-B161-174481428D9C}" type="pres">
      <dgm:prSet presAssocID="{48A2C3B3-CAD5-446C-84D7-3F96EEB7B420}" presName="node" presStyleLbl="node1" presStyleIdx="5" presStyleCnt="15" custScaleX="138459" custScaleY="111706" custRadScaleRad="95954" custRadScaleInc="13289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F7A6A2A-D00E-4823-9C43-ACDB86A0BAF5}" type="pres">
      <dgm:prSet presAssocID="{3C5172AA-464C-4741-A457-66208E81BA52}" presName="Name9" presStyleLbl="parChTrans1D2" presStyleIdx="6" presStyleCnt="15"/>
      <dgm:spPr/>
      <dgm:t>
        <a:bodyPr/>
        <a:lstStyle/>
        <a:p>
          <a:endParaRPr lang="ru-RU"/>
        </a:p>
      </dgm:t>
    </dgm:pt>
    <dgm:pt modelId="{76B821FA-B9FA-4AC5-B553-00D6F171E176}" type="pres">
      <dgm:prSet presAssocID="{3C5172AA-464C-4741-A457-66208E81BA52}" presName="connTx" presStyleLbl="parChTrans1D2" presStyleIdx="6" presStyleCnt="15"/>
      <dgm:spPr/>
      <dgm:t>
        <a:bodyPr/>
        <a:lstStyle/>
        <a:p>
          <a:endParaRPr lang="ru-RU"/>
        </a:p>
      </dgm:t>
    </dgm:pt>
    <dgm:pt modelId="{0F52DA75-CF5D-40CD-8528-D6C0E9FB2FDD}" type="pres">
      <dgm:prSet presAssocID="{7C745032-DDE0-4298-9CB9-25776DAA49F6}" presName="node" presStyleLbl="node1" presStyleIdx="6" presStyleCnt="15" custScaleX="143007" custScaleY="143007" custRadScaleRad="98239" custRadScaleInc="90709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6787EC9-C2A3-4430-8F79-A2CF9E06539B}" type="pres">
      <dgm:prSet presAssocID="{687F1995-C278-489E-BE20-835D3B96E130}" presName="Name9" presStyleLbl="parChTrans1D2" presStyleIdx="7" presStyleCnt="15"/>
      <dgm:spPr/>
      <dgm:t>
        <a:bodyPr/>
        <a:lstStyle/>
        <a:p>
          <a:endParaRPr lang="ru-RU"/>
        </a:p>
      </dgm:t>
    </dgm:pt>
    <dgm:pt modelId="{80A8B927-9734-4011-95BA-73571C402ADF}" type="pres">
      <dgm:prSet presAssocID="{687F1995-C278-489E-BE20-835D3B96E130}" presName="connTx" presStyleLbl="parChTrans1D2" presStyleIdx="7" presStyleCnt="15"/>
      <dgm:spPr/>
      <dgm:t>
        <a:bodyPr/>
        <a:lstStyle/>
        <a:p>
          <a:endParaRPr lang="ru-RU"/>
        </a:p>
      </dgm:t>
    </dgm:pt>
    <dgm:pt modelId="{1E323832-51AB-4B36-99BA-77DE028EDCA6}" type="pres">
      <dgm:prSet presAssocID="{5E6C6777-D47C-4BED-B0A6-4798AABF1791}" presName="node" presStyleLbl="node1" presStyleIdx="7" presStyleCnt="15" custScaleX="129354" custScaleY="129354" custRadScaleRad="89053" custRadScaleInc="3325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7D1DB17-5069-4485-B51C-55A07E65B868}" type="pres">
      <dgm:prSet presAssocID="{1BF2A321-71AB-4584-B430-8023F02ADC51}" presName="Name9" presStyleLbl="parChTrans1D2" presStyleIdx="8" presStyleCnt="15"/>
      <dgm:spPr/>
      <dgm:t>
        <a:bodyPr/>
        <a:lstStyle/>
        <a:p>
          <a:endParaRPr lang="ru-RU"/>
        </a:p>
      </dgm:t>
    </dgm:pt>
    <dgm:pt modelId="{2128933A-AF7C-4FC0-AF21-CC9216ABCC51}" type="pres">
      <dgm:prSet presAssocID="{1BF2A321-71AB-4584-B430-8023F02ADC51}" presName="connTx" presStyleLbl="parChTrans1D2" presStyleIdx="8" presStyleCnt="15"/>
      <dgm:spPr/>
      <dgm:t>
        <a:bodyPr/>
        <a:lstStyle/>
        <a:p>
          <a:endParaRPr lang="ru-RU"/>
        </a:p>
      </dgm:t>
    </dgm:pt>
    <dgm:pt modelId="{7F3E5E83-B432-42D7-AAC5-55753DA45A17}" type="pres">
      <dgm:prSet presAssocID="{77B01CCB-29C0-416E-A2B2-C5B5F8A4A0C4}" presName="node" presStyleLbl="node1" presStyleIdx="8" presStyleCnt="15" custScaleX="139681" custScaleY="145748" custRadScaleRad="121551" custRadScaleInc="3246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89A41E0-CE74-4818-AFBA-B186045EB717}" type="pres">
      <dgm:prSet presAssocID="{B718160F-040A-4CF6-BBF4-83939622399A}" presName="Name9" presStyleLbl="parChTrans1D2" presStyleIdx="9" presStyleCnt="15"/>
      <dgm:spPr/>
      <dgm:t>
        <a:bodyPr/>
        <a:lstStyle/>
        <a:p>
          <a:endParaRPr lang="ru-RU"/>
        </a:p>
      </dgm:t>
    </dgm:pt>
    <dgm:pt modelId="{25BACC9A-FA2C-4D69-A8B7-FE2329EA43E9}" type="pres">
      <dgm:prSet presAssocID="{B718160F-040A-4CF6-BBF4-83939622399A}" presName="connTx" presStyleLbl="parChTrans1D2" presStyleIdx="9" presStyleCnt="15"/>
      <dgm:spPr/>
      <dgm:t>
        <a:bodyPr/>
        <a:lstStyle/>
        <a:p>
          <a:endParaRPr lang="ru-RU"/>
        </a:p>
      </dgm:t>
    </dgm:pt>
    <dgm:pt modelId="{DE1FF066-33C0-48F3-8F44-3E7005EEF8F9}" type="pres">
      <dgm:prSet presAssocID="{3655F7AC-2148-4301-92C3-FA6819B997D1}" presName="node" presStyleLbl="node1" presStyleIdx="9" presStyleCnt="15" custScaleX="142503" custScaleY="119088" custRadScaleRad="109722" custRadScaleInc="7021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AA299D4-A671-462E-876F-F280A281E827}" type="pres">
      <dgm:prSet presAssocID="{DCDACBAC-AC20-4A7D-8A0A-2DD5283C3C7D}" presName="Name9" presStyleLbl="parChTrans1D2" presStyleIdx="10" presStyleCnt="15"/>
      <dgm:spPr/>
      <dgm:t>
        <a:bodyPr/>
        <a:lstStyle/>
        <a:p>
          <a:endParaRPr lang="ru-RU"/>
        </a:p>
      </dgm:t>
    </dgm:pt>
    <dgm:pt modelId="{D21E44B3-C166-400B-80F0-B3FC98B41B0D}" type="pres">
      <dgm:prSet presAssocID="{DCDACBAC-AC20-4A7D-8A0A-2DD5283C3C7D}" presName="connTx" presStyleLbl="parChTrans1D2" presStyleIdx="10" presStyleCnt="15"/>
      <dgm:spPr/>
      <dgm:t>
        <a:bodyPr/>
        <a:lstStyle/>
        <a:p>
          <a:endParaRPr lang="ru-RU"/>
        </a:p>
      </dgm:t>
    </dgm:pt>
    <dgm:pt modelId="{C9CAC3EB-A140-4AA4-B34C-3036B3900BC9}" type="pres">
      <dgm:prSet presAssocID="{D2044537-F75B-4DEA-BCD3-398F11B16399}" presName="node" presStyleLbl="node1" presStyleIdx="10" presStyleCnt="15" custScaleX="137238" custScaleY="121023" custRadScaleRad="134006" custRadScaleInc="6208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E8AFCCE-CEA2-45AB-A199-53A819AFE909}" type="pres">
      <dgm:prSet presAssocID="{1F4BA1C5-2FCB-4E7C-A8A5-5392CE02C908}" presName="Name9" presStyleLbl="parChTrans1D2" presStyleIdx="11" presStyleCnt="15"/>
      <dgm:spPr/>
      <dgm:t>
        <a:bodyPr/>
        <a:lstStyle/>
        <a:p>
          <a:endParaRPr lang="ru-RU"/>
        </a:p>
      </dgm:t>
    </dgm:pt>
    <dgm:pt modelId="{2172C1CA-5473-4848-82EF-F590BFA55808}" type="pres">
      <dgm:prSet presAssocID="{1F4BA1C5-2FCB-4E7C-A8A5-5392CE02C908}" presName="connTx" presStyleLbl="parChTrans1D2" presStyleIdx="11" presStyleCnt="15"/>
      <dgm:spPr/>
      <dgm:t>
        <a:bodyPr/>
        <a:lstStyle/>
        <a:p>
          <a:endParaRPr lang="ru-RU"/>
        </a:p>
      </dgm:t>
    </dgm:pt>
    <dgm:pt modelId="{3C9285A3-DDD1-4D19-A5E7-F04567C57FE2}" type="pres">
      <dgm:prSet presAssocID="{9A23DAE7-66F3-4096-B85D-AF018DC66B88}" presName="node" presStyleLbl="node1" presStyleIdx="11" presStyleCnt="15" custScaleX="134584" custScaleY="114431" custRadScaleRad="92970" custRadScaleInc="7783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462750B-8B23-44C7-8F66-0E8FD829D7AD}" type="pres">
      <dgm:prSet presAssocID="{D3AEDD7E-BC35-425C-B9FA-D397AC2E24D6}" presName="Name9" presStyleLbl="parChTrans1D2" presStyleIdx="12" presStyleCnt="15"/>
      <dgm:spPr/>
      <dgm:t>
        <a:bodyPr/>
        <a:lstStyle/>
        <a:p>
          <a:endParaRPr lang="ru-RU"/>
        </a:p>
      </dgm:t>
    </dgm:pt>
    <dgm:pt modelId="{EEDA16FE-95E0-4EF3-8632-236BAFE2ECA2}" type="pres">
      <dgm:prSet presAssocID="{D3AEDD7E-BC35-425C-B9FA-D397AC2E24D6}" presName="connTx" presStyleLbl="parChTrans1D2" presStyleIdx="12" presStyleCnt="15"/>
      <dgm:spPr/>
      <dgm:t>
        <a:bodyPr/>
        <a:lstStyle/>
        <a:p>
          <a:endParaRPr lang="ru-RU"/>
        </a:p>
      </dgm:t>
    </dgm:pt>
    <dgm:pt modelId="{8A93AB4A-723E-46C0-93D1-1740F4601A6C}" type="pres">
      <dgm:prSet presAssocID="{7156E3C2-9BF4-47D8-A77C-70E039B990A2}" presName="node" presStyleLbl="node1" presStyleIdx="12" presStyleCnt="15" custScaleX="135977" custScaleY="131115" custRadScaleRad="79059" custRadScaleInc="-9217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63D3833-7DE9-4E02-8514-DC0F13649729}" type="pres">
      <dgm:prSet presAssocID="{3B01707A-25E4-43B6-8937-8EEFCFEDFC88}" presName="Name9" presStyleLbl="parChTrans1D2" presStyleIdx="13" presStyleCnt="15"/>
      <dgm:spPr/>
      <dgm:t>
        <a:bodyPr/>
        <a:lstStyle/>
        <a:p>
          <a:endParaRPr lang="ru-RU"/>
        </a:p>
      </dgm:t>
    </dgm:pt>
    <dgm:pt modelId="{CEDAEE50-6FE7-45BF-9866-68100301B7FD}" type="pres">
      <dgm:prSet presAssocID="{3B01707A-25E4-43B6-8937-8EEFCFEDFC88}" presName="connTx" presStyleLbl="parChTrans1D2" presStyleIdx="13" presStyleCnt="15"/>
      <dgm:spPr/>
      <dgm:t>
        <a:bodyPr/>
        <a:lstStyle/>
        <a:p>
          <a:endParaRPr lang="ru-RU"/>
        </a:p>
      </dgm:t>
    </dgm:pt>
    <dgm:pt modelId="{200CBF23-7A1C-4FF3-A125-66EA3BC829E0}" type="pres">
      <dgm:prSet presAssocID="{654D2219-4B75-479F-9536-57325845F4AE}" presName="node" presStyleLbl="node1" presStyleIdx="13" presStyleCnt="15" custScaleX="214891" custScaleY="185862" custRadScaleRad="101100" custRadScaleInc="9144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8513330-AC83-40A8-BBC2-0C5FD7105331}" type="pres">
      <dgm:prSet presAssocID="{DBD0C673-89B3-4BB9-A12F-EC51075D517A}" presName="Name9" presStyleLbl="parChTrans1D2" presStyleIdx="14" presStyleCnt="15"/>
      <dgm:spPr/>
      <dgm:t>
        <a:bodyPr/>
        <a:lstStyle/>
        <a:p>
          <a:endParaRPr lang="ru-RU"/>
        </a:p>
      </dgm:t>
    </dgm:pt>
    <dgm:pt modelId="{9B0FC0A3-725B-4C35-880F-08BADDD7220A}" type="pres">
      <dgm:prSet presAssocID="{DBD0C673-89B3-4BB9-A12F-EC51075D517A}" presName="connTx" presStyleLbl="parChTrans1D2" presStyleIdx="14" presStyleCnt="15"/>
      <dgm:spPr/>
      <dgm:t>
        <a:bodyPr/>
        <a:lstStyle/>
        <a:p>
          <a:endParaRPr lang="ru-RU"/>
        </a:p>
      </dgm:t>
    </dgm:pt>
    <dgm:pt modelId="{2203B749-D19F-4879-8D5B-B5890962B4FE}" type="pres">
      <dgm:prSet presAssocID="{4992458A-0758-4D59-BE88-1409A84B8D1C}" presName="node" presStyleLbl="node1" presStyleIdx="14" presStyleCnt="15" custScaleX="269822" custScaleY="111997" custRadScaleRad="114475" custRadScaleInc="4822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4A92731C-00E1-43A1-875B-9D7E3CFD1E83}" type="presOf" srcId="{419C97CF-27AF-44F8-9392-7C452796DD50}" destId="{01D9A40B-0419-400F-84B5-B3D5756F311A}" srcOrd="0" destOrd="0" presId="urn:microsoft.com/office/officeart/2005/8/layout/radial1"/>
    <dgm:cxn modelId="{DE20E726-25E6-4FEE-A163-C95200B403A7}" srcId="{AE174B09-9F24-4985-95B2-B31ABE38470C}" destId="{D2044537-F75B-4DEA-BCD3-398F11B16399}" srcOrd="10" destOrd="0" parTransId="{DCDACBAC-AC20-4A7D-8A0A-2DD5283C3C7D}" sibTransId="{AF244532-E0BF-4E0D-81D0-7A39C3904A95}"/>
    <dgm:cxn modelId="{3CFC7169-9DC1-45B4-AD25-EC4BBED31752}" type="presOf" srcId="{DCDACBAC-AC20-4A7D-8A0A-2DD5283C3C7D}" destId="{D21E44B3-C166-400B-80F0-B3FC98B41B0D}" srcOrd="1" destOrd="0" presId="urn:microsoft.com/office/officeart/2005/8/layout/radial1"/>
    <dgm:cxn modelId="{A4A7C4E2-7E5D-4E3D-BADB-4D4CD9A5B44E}" srcId="{AE174B09-9F24-4985-95B2-B31ABE38470C}" destId="{2D21E069-809D-41A3-A62B-30F80529A33F}" srcOrd="1" destOrd="0" parTransId="{58213D0B-4C31-4340-83BB-77BAEE95FD59}" sibTransId="{CBFDC11C-BD13-49EA-9CA0-9D115857AD08}"/>
    <dgm:cxn modelId="{6E6C72D6-9713-43AA-9393-18A205572CC2}" srcId="{AE174B09-9F24-4985-95B2-B31ABE38470C}" destId="{654D2219-4B75-479F-9536-57325845F4AE}" srcOrd="13" destOrd="0" parTransId="{3B01707A-25E4-43B6-8937-8EEFCFEDFC88}" sibTransId="{9B64A292-423D-4688-A2CD-BB9DC7F76463}"/>
    <dgm:cxn modelId="{4760B48B-D95E-4CE4-9210-85277ACBB5AB}" type="presOf" srcId="{7C745032-DDE0-4298-9CB9-25776DAA49F6}" destId="{0F52DA75-CF5D-40CD-8528-D6C0E9FB2FDD}" srcOrd="0" destOrd="0" presId="urn:microsoft.com/office/officeart/2005/8/layout/radial1"/>
    <dgm:cxn modelId="{E4DFB817-874B-4985-94A2-C1494B11C464}" type="presOf" srcId="{9A23DAE7-66F3-4096-B85D-AF018DC66B88}" destId="{3C9285A3-DDD1-4D19-A5E7-F04567C57FE2}" srcOrd="0" destOrd="0" presId="urn:microsoft.com/office/officeart/2005/8/layout/radial1"/>
    <dgm:cxn modelId="{3069012F-733C-45EF-9CA4-53962CC4D382}" type="presOf" srcId="{3C5172AA-464C-4741-A457-66208E81BA52}" destId="{76B821FA-B9FA-4AC5-B553-00D6F171E176}" srcOrd="1" destOrd="0" presId="urn:microsoft.com/office/officeart/2005/8/layout/radial1"/>
    <dgm:cxn modelId="{51DDD08F-C0FA-4F1B-9B51-CE58CDAFF7F8}" type="presOf" srcId="{4992458A-0758-4D59-BE88-1409A84B8D1C}" destId="{2203B749-D19F-4879-8D5B-B5890962B4FE}" srcOrd="0" destOrd="0" presId="urn:microsoft.com/office/officeart/2005/8/layout/radial1"/>
    <dgm:cxn modelId="{50AB7F32-1F00-4144-BC8D-441E7D197E83}" type="presOf" srcId="{4C68A055-DEFC-4509-AEE9-6FEA7BEA0487}" destId="{F22AE967-7CB0-48EF-BDF5-B89A67EFE2FD}" srcOrd="0" destOrd="0" presId="urn:microsoft.com/office/officeart/2005/8/layout/radial1"/>
    <dgm:cxn modelId="{B001F88F-F8C4-48E6-8507-C495254256F9}" type="presOf" srcId="{B718160F-040A-4CF6-BBF4-83939622399A}" destId="{25BACC9A-FA2C-4D69-A8B7-FE2329EA43E9}" srcOrd="1" destOrd="0" presId="urn:microsoft.com/office/officeart/2005/8/layout/radial1"/>
    <dgm:cxn modelId="{6FA48518-EF13-4A55-800B-4449B590B39A}" srcId="{AE174B09-9F24-4985-95B2-B31ABE38470C}" destId="{5E6C6777-D47C-4BED-B0A6-4798AABF1791}" srcOrd="7" destOrd="0" parTransId="{687F1995-C278-489E-BE20-835D3B96E130}" sibTransId="{BD0CCAB8-C498-4CB7-82BA-D74E38CB1608}"/>
    <dgm:cxn modelId="{D5E73DE3-9875-4C62-B918-C59928112100}" srcId="{AE174B09-9F24-4985-95B2-B31ABE38470C}" destId="{9A23DAE7-66F3-4096-B85D-AF018DC66B88}" srcOrd="11" destOrd="0" parTransId="{1F4BA1C5-2FCB-4E7C-A8A5-5392CE02C908}" sibTransId="{1873008B-4BDE-407F-99F3-275DDC1FEE77}"/>
    <dgm:cxn modelId="{CF2365F8-61EF-4333-BD0E-143567635897}" type="presOf" srcId="{D3AEDD7E-BC35-425C-B9FA-D397AC2E24D6}" destId="{0462750B-8B23-44C7-8F66-0E8FD829D7AD}" srcOrd="0" destOrd="0" presId="urn:microsoft.com/office/officeart/2005/8/layout/radial1"/>
    <dgm:cxn modelId="{2060F897-A309-4784-841D-45B99E34643C}" type="presOf" srcId="{5E6C6777-D47C-4BED-B0A6-4798AABF1791}" destId="{1E323832-51AB-4B36-99BA-77DE028EDCA6}" srcOrd="0" destOrd="0" presId="urn:microsoft.com/office/officeart/2005/8/layout/radial1"/>
    <dgm:cxn modelId="{A6A3B36F-D88A-4781-A2EF-C278D03BC856}" type="presOf" srcId="{48A2C3B3-CAD5-446C-84D7-3F96EEB7B420}" destId="{258FED6E-DE0C-4BB8-B161-174481428D9C}" srcOrd="0" destOrd="0" presId="urn:microsoft.com/office/officeart/2005/8/layout/radial1"/>
    <dgm:cxn modelId="{BBD4FE6F-D53E-45CB-B59E-466A6EE53E00}" type="presOf" srcId="{DCDACBAC-AC20-4A7D-8A0A-2DD5283C3C7D}" destId="{5AA299D4-A671-462E-876F-F280A281E827}" srcOrd="0" destOrd="0" presId="urn:microsoft.com/office/officeart/2005/8/layout/radial1"/>
    <dgm:cxn modelId="{12ACCF99-FAA3-45B5-95D1-8E71BFF11ED8}" srcId="{AE174B09-9F24-4985-95B2-B31ABE38470C}" destId="{77B01CCB-29C0-416E-A2B2-C5B5F8A4A0C4}" srcOrd="8" destOrd="0" parTransId="{1BF2A321-71AB-4584-B430-8023F02ADC51}" sibTransId="{769C93D7-0205-48E3-83CB-7675E6CBD879}"/>
    <dgm:cxn modelId="{5864B0B8-2FA0-4BB1-9E72-ED0A3F644DAD}" type="presOf" srcId="{687F1995-C278-489E-BE20-835D3B96E130}" destId="{66787EC9-C2A3-4430-8F79-A2CF9E06539B}" srcOrd="0" destOrd="0" presId="urn:microsoft.com/office/officeart/2005/8/layout/radial1"/>
    <dgm:cxn modelId="{C6F523D3-98B8-41F3-A911-6DA5B2EC56F4}" type="presOf" srcId="{D3AEDD7E-BC35-425C-B9FA-D397AC2E24D6}" destId="{EEDA16FE-95E0-4EF3-8632-236BAFE2ECA2}" srcOrd="1" destOrd="0" presId="urn:microsoft.com/office/officeart/2005/8/layout/radial1"/>
    <dgm:cxn modelId="{61A0C5CA-DB2D-4B11-B7A7-FB866D848148}" type="presOf" srcId="{4C68A055-DEFC-4509-AEE9-6FEA7BEA0487}" destId="{B975FD83-BC7F-4D1D-91E8-6BE29A6FFC65}" srcOrd="1" destOrd="0" presId="urn:microsoft.com/office/officeart/2005/8/layout/radial1"/>
    <dgm:cxn modelId="{C7E47D62-C750-48E6-82CE-C8F52CCAC00E}" type="presOf" srcId="{901E3B1B-77F4-415E-8080-76CE1C2AF851}" destId="{E6FC2039-1B44-4C37-8FD5-33CA9099EA66}" srcOrd="0" destOrd="0" presId="urn:microsoft.com/office/officeart/2005/8/layout/radial1"/>
    <dgm:cxn modelId="{260EF4FD-9FD2-4DB7-94FE-248BD9F7C2B5}" type="presOf" srcId="{1F4BA1C5-2FCB-4E7C-A8A5-5392CE02C908}" destId="{2172C1CA-5473-4848-82EF-F590BFA55808}" srcOrd="1" destOrd="0" presId="urn:microsoft.com/office/officeart/2005/8/layout/radial1"/>
    <dgm:cxn modelId="{7B67C7F0-3B66-499D-A1B4-78B3EECDA64D}" type="presOf" srcId="{1F4BA1C5-2FCB-4E7C-A8A5-5392CE02C908}" destId="{CE8AFCCE-CEA2-45AB-A199-53A819AFE909}" srcOrd="0" destOrd="0" presId="urn:microsoft.com/office/officeart/2005/8/layout/radial1"/>
    <dgm:cxn modelId="{ABCAD285-188F-401D-A9A4-7B8C121940BF}" type="presOf" srcId="{AE174B09-9F24-4985-95B2-B31ABE38470C}" destId="{D49240C0-AF3F-4513-AF66-83331E4FA485}" srcOrd="0" destOrd="0" presId="urn:microsoft.com/office/officeart/2005/8/layout/radial1"/>
    <dgm:cxn modelId="{B13A1327-559C-4E70-9622-0553C72E62A6}" srcId="{AE174B09-9F24-4985-95B2-B31ABE38470C}" destId="{8295AFE3-740A-4B76-8230-5814C4D5CE7C}" srcOrd="2" destOrd="0" parTransId="{4C68A055-DEFC-4509-AEE9-6FEA7BEA0487}" sibTransId="{488AB756-47CE-402E-B709-803A758F3751}"/>
    <dgm:cxn modelId="{D6469653-EC67-468E-96B6-27A200E9A46E}" type="presOf" srcId="{CBE8954A-9D6C-4898-B783-5E7FC401C0EC}" destId="{3E7ABCF0-47BE-4B7E-99C6-6DCC4B97E935}" srcOrd="1" destOrd="0" presId="urn:microsoft.com/office/officeart/2005/8/layout/radial1"/>
    <dgm:cxn modelId="{944E79D4-DA17-4763-8F43-54C2E9BCA97D}" type="presOf" srcId="{DBD0C673-89B3-4BB9-A12F-EC51075D517A}" destId="{9B0FC0A3-725B-4C35-880F-08BADDD7220A}" srcOrd="1" destOrd="0" presId="urn:microsoft.com/office/officeart/2005/8/layout/radial1"/>
    <dgm:cxn modelId="{9B828D0C-A3F8-426A-8E9C-82A6CAD92EFD}" type="presOf" srcId="{8295AFE3-740A-4B76-8230-5814C4D5CE7C}" destId="{CACF864D-7BD1-497A-9788-36625763FD61}" srcOrd="0" destOrd="0" presId="urn:microsoft.com/office/officeart/2005/8/layout/radial1"/>
    <dgm:cxn modelId="{A0AFF9DB-2420-49D1-930F-3F361AAA7157}" type="presOf" srcId="{EAF69CD1-8CFF-47A7-B763-579829B9B4FB}" destId="{FDCBA124-9129-49ED-94A4-8C08BDE2D261}" srcOrd="0" destOrd="0" presId="urn:microsoft.com/office/officeart/2005/8/layout/radial1"/>
    <dgm:cxn modelId="{DC2C458C-66C1-4BE0-A7B8-E55EEFF49E23}" type="presOf" srcId="{D2044537-F75B-4DEA-BCD3-398F11B16399}" destId="{C9CAC3EB-A140-4AA4-B34C-3036B3900BC9}" srcOrd="0" destOrd="0" presId="urn:microsoft.com/office/officeart/2005/8/layout/radial1"/>
    <dgm:cxn modelId="{B67396E5-0D4C-4168-B32A-ECC963BFE5C0}" type="presOf" srcId="{58213D0B-4C31-4340-83BB-77BAEE95FD59}" destId="{E01CC673-3D20-4372-8167-9641321787C4}" srcOrd="0" destOrd="0" presId="urn:microsoft.com/office/officeart/2005/8/layout/radial1"/>
    <dgm:cxn modelId="{A830A12E-6227-42CB-8CC4-7D79AE20A010}" type="presOf" srcId="{1BF2A321-71AB-4584-B430-8023F02ADC51}" destId="{2128933A-AF7C-4FC0-AF21-CC9216ABCC51}" srcOrd="1" destOrd="0" presId="urn:microsoft.com/office/officeart/2005/8/layout/radial1"/>
    <dgm:cxn modelId="{ED2BAF67-5363-49D5-9C6E-A57B031E6259}" type="presOf" srcId="{3B01707A-25E4-43B6-8937-8EEFCFEDFC88}" destId="{D63D3833-7DE9-4E02-8514-DC0F13649729}" srcOrd="0" destOrd="0" presId="urn:microsoft.com/office/officeart/2005/8/layout/radial1"/>
    <dgm:cxn modelId="{ED1B79DA-52F7-48A1-BA20-7B160700C1DE}" type="presOf" srcId="{B718160F-040A-4CF6-BBF4-83939622399A}" destId="{189A41E0-CE74-4818-AFBA-B186045EB717}" srcOrd="0" destOrd="0" presId="urn:microsoft.com/office/officeart/2005/8/layout/radial1"/>
    <dgm:cxn modelId="{3E1EB2AE-BC50-4D53-B89A-6E1A282C6388}" srcId="{419C97CF-27AF-44F8-9392-7C452796DD50}" destId="{AE174B09-9F24-4985-95B2-B31ABE38470C}" srcOrd="0" destOrd="0" parTransId="{66531107-5F77-447C-836F-62088A1B3684}" sibTransId="{29C6B869-AA0E-43DB-87C9-BF53E1D5F7F7}"/>
    <dgm:cxn modelId="{92CE5AB8-727B-4D33-B81D-B3E184125B30}" srcId="{AE174B09-9F24-4985-95B2-B31ABE38470C}" destId="{4992458A-0758-4D59-BE88-1409A84B8D1C}" srcOrd="14" destOrd="0" parTransId="{DBD0C673-89B3-4BB9-A12F-EC51075D517A}" sibTransId="{6E154959-7472-421C-BFC9-DE5F1C6ADEE9}"/>
    <dgm:cxn modelId="{A09384C9-7EC9-49BD-AAF2-FAB1E104F9A2}" type="presOf" srcId="{77B01CCB-29C0-416E-A2B2-C5B5F8A4A0C4}" destId="{7F3E5E83-B432-42D7-AAC5-55753DA45A17}" srcOrd="0" destOrd="0" presId="urn:microsoft.com/office/officeart/2005/8/layout/radial1"/>
    <dgm:cxn modelId="{9A7D1774-1ED5-4DC9-97ED-5AE093F1BD35}" type="presOf" srcId="{58213D0B-4C31-4340-83BB-77BAEE95FD59}" destId="{53AED403-9B03-43E7-B912-3EB9BCDFB9CD}" srcOrd="1" destOrd="0" presId="urn:microsoft.com/office/officeart/2005/8/layout/radial1"/>
    <dgm:cxn modelId="{425C23BE-B771-489C-B5BB-3E503E1BFC13}" type="presOf" srcId="{60D21509-3059-49F7-9246-9E05AD6EEB1D}" destId="{A61A30EC-37D4-4CD3-A976-5F16B54C9629}" srcOrd="1" destOrd="0" presId="urn:microsoft.com/office/officeart/2005/8/layout/radial1"/>
    <dgm:cxn modelId="{EB7450F8-0AC2-43C5-B74B-FA8A50189824}" srcId="{AE174B09-9F24-4985-95B2-B31ABE38470C}" destId="{901E3B1B-77F4-415E-8080-76CE1C2AF851}" srcOrd="3" destOrd="0" parTransId="{CBE8954A-9D6C-4898-B783-5E7FC401C0EC}" sibTransId="{04452AF9-6A1B-44EC-A22E-79DFA86C696F}"/>
    <dgm:cxn modelId="{B0361D9A-EDC4-4E49-B735-E8CEC466DAAC}" type="presOf" srcId="{3655F7AC-2148-4301-92C3-FA6819B997D1}" destId="{DE1FF066-33C0-48F3-8F44-3E7005EEF8F9}" srcOrd="0" destOrd="0" presId="urn:microsoft.com/office/officeart/2005/8/layout/radial1"/>
    <dgm:cxn modelId="{CAA8A31B-0E24-471C-9C57-28DE9F366224}" type="presOf" srcId="{52F669DF-DCC0-4664-971E-3B439F72BB3F}" destId="{340C0D29-56C0-4AB0-9743-AFEE592226B2}" srcOrd="1" destOrd="0" presId="urn:microsoft.com/office/officeart/2005/8/layout/radial1"/>
    <dgm:cxn modelId="{2FE3B837-D423-4EB5-AEA0-CA3DD7987B54}" type="presOf" srcId="{687F1995-C278-489E-BE20-835D3B96E130}" destId="{80A8B927-9734-4011-95BA-73571C402ADF}" srcOrd="1" destOrd="0" presId="urn:microsoft.com/office/officeart/2005/8/layout/radial1"/>
    <dgm:cxn modelId="{78C914BB-F731-440C-A786-7A1DE4AA2C63}" type="presOf" srcId="{52F669DF-DCC0-4664-971E-3B439F72BB3F}" destId="{708564AE-6452-4C39-8723-663BC35FA8B2}" srcOrd="0" destOrd="0" presId="urn:microsoft.com/office/officeart/2005/8/layout/radial1"/>
    <dgm:cxn modelId="{8291F39B-E620-44B3-A996-FEB9E544502F}" srcId="{AE174B09-9F24-4985-95B2-B31ABE38470C}" destId="{3655F7AC-2148-4301-92C3-FA6819B997D1}" srcOrd="9" destOrd="0" parTransId="{B718160F-040A-4CF6-BBF4-83939622399A}" sibTransId="{994498EE-B257-49A3-B0F7-3439C3FF455E}"/>
    <dgm:cxn modelId="{36113BDC-196A-47E3-9165-481D3D87DD91}" type="presOf" srcId="{3B01707A-25E4-43B6-8937-8EEFCFEDFC88}" destId="{CEDAEE50-6FE7-45BF-9866-68100301B7FD}" srcOrd="1" destOrd="0" presId="urn:microsoft.com/office/officeart/2005/8/layout/radial1"/>
    <dgm:cxn modelId="{29D5F4C6-07AE-4D55-96D3-9E5C4E38E02B}" srcId="{AE174B09-9F24-4985-95B2-B31ABE38470C}" destId="{01FD2C21-80DD-42A2-A0DE-DDD841EB79B0}" srcOrd="4" destOrd="0" parTransId="{60D21509-3059-49F7-9246-9E05AD6EEB1D}" sibTransId="{9644BF61-5286-42F8-965D-D5C93188B476}"/>
    <dgm:cxn modelId="{8058E2E2-44A9-4AB0-A04D-0622F48431AD}" type="presOf" srcId="{CBE8954A-9D6C-4898-B783-5E7FC401C0EC}" destId="{5F6721F7-8DF4-42F5-A783-ADE357DAB5A3}" srcOrd="0" destOrd="0" presId="urn:microsoft.com/office/officeart/2005/8/layout/radial1"/>
    <dgm:cxn modelId="{A13639EE-2B11-41E3-B30B-CEE0E14C9865}" type="presOf" srcId="{7156E3C2-9BF4-47D8-A77C-70E039B990A2}" destId="{8A93AB4A-723E-46C0-93D1-1740F4601A6C}" srcOrd="0" destOrd="0" presId="urn:microsoft.com/office/officeart/2005/8/layout/radial1"/>
    <dgm:cxn modelId="{FA5F709E-E720-4B3B-AE54-547E42A28F20}" srcId="{AE174B09-9F24-4985-95B2-B31ABE38470C}" destId="{7C745032-DDE0-4298-9CB9-25776DAA49F6}" srcOrd="6" destOrd="0" parTransId="{3C5172AA-464C-4741-A457-66208E81BA52}" sibTransId="{CCD794F6-32CC-41EE-A0F0-412D534CC27D}"/>
    <dgm:cxn modelId="{428165AF-9D6D-49C0-B91B-7AF3B83DA187}" type="presOf" srcId="{DBD0C673-89B3-4BB9-A12F-EC51075D517A}" destId="{28513330-AC83-40A8-BBC2-0C5FD7105331}" srcOrd="0" destOrd="0" presId="urn:microsoft.com/office/officeart/2005/8/layout/radial1"/>
    <dgm:cxn modelId="{CFAD134D-B253-470E-9FBC-C5B2F1AA649E}" type="presOf" srcId="{682340DE-ABC1-427C-B9D7-C056A6094A15}" destId="{7091FA13-31A0-4FE9-BA02-673C0D56D948}" srcOrd="0" destOrd="0" presId="urn:microsoft.com/office/officeart/2005/8/layout/radial1"/>
    <dgm:cxn modelId="{AEDC2FC9-6562-4131-B643-C615D0256F00}" type="presOf" srcId="{2D21E069-809D-41A3-A62B-30F80529A33F}" destId="{04B071B2-D43E-4023-96E7-2263FC008DE4}" srcOrd="0" destOrd="0" presId="urn:microsoft.com/office/officeart/2005/8/layout/radial1"/>
    <dgm:cxn modelId="{0C628837-275B-4FD2-9DBC-D96CD5B69057}" srcId="{AE174B09-9F24-4985-95B2-B31ABE38470C}" destId="{EAF69CD1-8CFF-47A7-B763-579829B9B4FB}" srcOrd="0" destOrd="0" parTransId="{682340DE-ABC1-427C-B9D7-C056A6094A15}" sibTransId="{40E9F967-18A6-4607-B9B5-7E3E0A4DC433}"/>
    <dgm:cxn modelId="{F3DB1127-2E3E-4A5E-B5A5-0ADE9A41E6DD}" type="presOf" srcId="{60D21509-3059-49F7-9246-9E05AD6EEB1D}" destId="{C31660B5-04A3-4FA6-AB12-757695EC64CE}" srcOrd="0" destOrd="0" presId="urn:microsoft.com/office/officeart/2005/8/layout/radial1"/>
    <dgm:cxn modelId="{175C0F2F-889E-4900-9D4F-783E0056AAED}" type="presOf" srcId="{1BF2A321-71AB-4584-B430-8023F02ADC51}" destId="{67D1DB17-5069-4485-B51C-55A07E65B868}" srcOrd="0" destOrd="0" presId="urn:microsoft.com/office/officeart/2005/8/layout/radial1"/>
    <dgm:cxn modelId="{2F247EE2-4BFA-46D7-AA25-936B9BC2ECED}" srcId="{AE174B09-9F24-4985-95B2-B31ABE38470C}" destId="{48A2C3B3-CAD5-446C-84D7-3F96EEB7B420}" srcOrd="5" destOrd="0" parTransId="{52F669DF-DCC0-4664-971E-3B439F72BB3F}" sibTransId="{FFF1E024-F723-414A-8EC6-239DBF2E8AF6}"/>
    <dgm:cxn modelId="{5EF7669D-56D7-4368-A9EF-F3CAD8F32692}" type="presOf" srcId="{682340DE-ABC1-427C-B9D7-C056A6094A15}" destId="{DDBB5354-2B86-41D6-83A3-7F89222094FD}" srcOrd="1" destOrd="0" presId="urn:microsoft.com/office/officeart/2005/8/layout/radial1"/>
    <dgm:cxn modelId="{9BC8D68F-C074-4FDE-8479-F572BE361BBD}" type="presOf" srcId="{654D2219-4B75-479F-9536-57325845F4AE}" destId="{200CBF23-7A1C-4FF3-A125-66EA3BC829E0}" srcOrd="0" destOrd="0" presId="urn:microsoft.com/office/officeart/2005/8/layout/radial1"/>
    <dgm:cxn modelId="{A64698E2-A902-4DEE-A7A6-95D57C8CFAAC}" type="presOf" srcId="{01FD2C21-80DD-42A2-A0DE-DDD841EB79B0}" destId="{E7CE0A9B-59A2-4F6A-A104-8CA498ECEE52}" srcOrd="0" destOrd="0" presId="urn:microsoft.com/office/officeart/2005/8/layout/radial1"/>
    <dgm:cxn modelId="{EA819945-60EF-45A8-8184-88B1306A51B0}" srcId="{AE174B09-9F24-4985-95B2-B31ABE38470C}" destId="{7156E3C2-9BF4-47D8-A77C-70E039B990A2}" srcOrd="12" destOrd="0" parTransId="{D3AEDD7E-BC35-425C-B9FA-D397AC2E24D6}" sibTransId="{D852AC42-4599-4B52-A38F-525A339D8857}"/>
    <dgm:cxn modelId="{D1E31EDC-D0BD-4E63-8129-29C6032C5ABB}" type="presOf" srcId="{3C5172AA-464C-4741-A457-66208E81BA52}" destId="{AF7A6A2A-D00E-4823-9C43-ACDB86A0BAF5}" srcOrd="0" destOrd="0" presId="urn:microsoft.com/office/officeart/2005/8/layout/radial1"/>
    <dgm:cxn modelId="{0B6B171F-463E-4C62-98EB-7322A60D2975}" type="presParOf" srcId="{01D9A40B-0419-400F-84B5-B3D5756F311A}" destId="{D49240C0-AF3F-4513-AF66-83331E4FA485}" srcOrd="0" destOrd="0" presId="urn:microsoft.com/office/officeart/2005/8/layout/radial1"/>
    <dgm:cxn modelId="{94960FFA-95C3-4CCA-A3EE-3EF3FB2AE7BE}" type="presParOf" srcId="{01D9A40B-0419-400F-84B5-B3D5756F311A}" destId="{7091FA13-31A0-4FE9-BA02-673C0D56D948}" srcOrd="1" destOrd="0" presId="urn:microsoft.com/office/officeart/2005/8/layout/radial1"/>
    <dgm:cxn modelId="{A4706AC3-D8B8-409E-A788-5A97E03132C8}" type="presParOf" srcId="{7091FA13-31A0-4FE9-BA02-673C0D56D948}" destId="{DDBB5354-2B86-41D6-83A3-7F89222094FD}" srcOrd="0" destOrd="0" presId="urn:microsoft.com/office/officeart/2005/8/layout/radial1"/>
    <dgm:cxn modelId="{64197E92-7AA2-432C-8E0D-750108923FB0}" type="presParOf" srcId="{01D9A40B-0419-400F-84B5-B3D5756F311A}" destId="{FDCBA124-9129-49ED-94A4-8C08BDE2D261}" srcOrd="2" destOrd="0" presId="urn:microsoft.com/office/officeart/2005/8/layout/radial1"/>
    <dgm:cxn modelId="{9FC3C23E-800E-4F21-8E14-D6BC3694B7AA}" type="presParOf" srcId="{01D9A40B-0419-400F-84B5-B3D5756F311A}" destId="{E01CC673-3D20-4372-8167-9641321787C4}" srcOrd="3" destOrd="0" presId="urn:microsoft.com/office/officeart/2005/8/layout/radial1"/>
    <dgm:cxn modelId="{AED27DF3-8DBA-4F6F-A9E1-B08E8E25C3A6}" type="presParOf" srcId="{E01CC673-3D20-4372-8167-9641321787C4}" destId="{53AED403-9B03-43E7-B912-3EB9BCDFB9CD}" srcOrd="0" destOrd="0" presId="urn:microsoft.com/office/officeart/2005/8/layout/radial1"/>
    <dgm:cxn modelId="{0907B567-F54D-4838-AF0A-0C0AB33EC001}" type="presParOf" srcId="{01D9A40B-0419-400F-84B5-B3D5756F311A}" destId="{04B071B2-D43E-4023-96E7-2263FC008DE4}" srcOrd="4" destOrd="0" presId="urn:microsoft.com/office/officeart/2005/8/layout/radial1"/>
    <dgm:cxn modelId="{63E92E82-797E-4481-8995-D867674012AB}" type="presParOf" srcId="{01D9A40B-0419-400F-84B5-B3D5756F311A}" destId="{F22AE967-7CB0-48EF-BDF5-B89A67EFE2FD}" srcOrd="5" destOrd="0" presId="urn:microsoft.com/office/officeart/2005/8/layout/radial1"/>
    <dgm:cxn modelId="{E160E4EE-2CD8-4D5E-A0B3-28A8A235A06F}" type="presParOf" srcId="{F22AE967-7CB0-48EF-BDF5-B89A67EFE2FD}" destId="{B975FD83-BC7F-4D1D-91E8-6BE29A6FFC65}" srcOrd="0" destOrd="0" presId="urn:microsoft.com/office/officeart/2005/8/layout/radial1"/>
    <dgm:cxn modelId="{1C4DFCD1-59F9-4199-90FD-5016E2CF4658}" type="presParOf" srcId="{01D9A40B-0419-400F-84B5-B3D5756F311A}" destId="{CACF864D-7BD1-497A-9788-36625763FD61}" srcOrd="6" destOrd="0" presId="urn:microsoft.com/office/officeart/2005/8/layout/radial1"/>
    <dgm:cxn modelId="{ED590475-EFAC-40E1-B65B-907934FB3C22}" type="presParOf" srcId="{01D9A40B-0419-400F-84B5-B3D5756F311A}" destId="{5F6721F7-8DF4-42F5-A783-ADE357DAB5A3}" srcOrd="7" destOrd="0" presId="urn:microsoft.com/office/officeart/2005/8/layout/radial1"/>
    <dgm:cxn modelId="{52D213E3-00E4-4919-8E98-FA5FE83511FE}" type="presParOf" srcId="{5F6721F7-8DF4-42F5-A783-ADE357DAB5A3}" destId="{3E7ABCF0-47BE-4B7E-99C6-6DCC4B97E935}" srcOrd="0" destOrd="0" presId="urn:microsoft.com/office/officeart/2005/8/layout/radial1"/>
    <dgm:cxn modelId="{B9D4A87E-42ED-46BE-B596-7C549AF8A735}" type="presParOf" srcId="{01D9A40B-0419-400F-84B5-B3D5756F311A}" destId="{E6FC2039-1B44-4C37-8FD5-33CA9099EA66}" srcOrd="8" destOrd="0" presId="urn:microsoft.com/office/officeart/2005/8/layout/radial1"/>
    <dgm:cxn modelId="{A5B9987A-290D-46C9-8034-002F3CCB3C70}" type="presParOf" srcId="{01D9A40B-0419-400F-84B5-B3D5756F311A}" destId="{C31660B5-04A3-4FA6-AB12-757695EC64CE}" srcOrd="9" destOrd="0" presId="urn:microsoft.com/office/officeart/2005/8/layout/radial1"/>
    <dgm:cxn modelId="{B27C2B1F-89BE-4264-8716-75D8C29F9331}" type="presParOf" srcId="{C31660B5-04A3-4FA6-AB12-757695EC64CE}" destId="{A61A30EC-37D4-4CD3-A976-5F16B54C9629}" srcOrd="0" destOrd="0" presId="urn:microsoft.com/office/officeart/2005/8/layout/radial1"/>
    <dgm:cxn modelId="{F319EE04-B6E3-4754-81AC-47576153A219}" type="presParOf" srcId="{01D9A40B-0419-400F-84B5-B3D5756F311A}" destId="{E7CE0A9B-59A2-4F6A-A104-8CA498ECEE52}" srcOrd="10" destOrd="0" presId="urn:microsoft.com/office/officeart/2005/8/layout/radial1"/>
    <dgm:cxn modelId="{F44A479B-D2D4-4BA6-8AA6-1302DEAF32B3}" type="presParOf" srcId="{01D9A40B-0419-400F-84B5-B3D5756F311A}" destId="{708564AE-6452-4C39-8723-663BC35FA8B2}" srcOrd="11" destOrd="0" presId="urn:microsoft.com/office/officeart/2005/8/layout/radial1"/>
    <dgm:cxn modelId="{086B5EF0-0652-4CE4-8C3D-469EDA17837B}" type="presParOf" srcId="{708564AE-6452-4C39-8723-663BC35FA8B2}" destId="{340C0D29-56C0-4AB0-9743-AFEE592226B2}" srcOrd="0" destOrd="0" presId="urn:microsoft.com/office/officeart/2005/8/layout/radial1"/>
    <dgm:cxn modelId="{79F6FA4E-B147-4FCC-9CAB-84117D85980D}" type="presParOf" srcId="{01D9A40B-0419-400F-84B5-B3D5756F311A}" destId="{258FED6E-DE0C-4BB8-B161-174481428D9C}" srcOrd="12" destOrd="0" presId="urn:microsoft.com/office/officeart/2005/8/layout/radial1"/>
    <dgm:cxn modelId="{A0916679-CAE8-4A58-81C3-8D63272ABA36}" type="presParOf" srcId="{01D9A40B-0419-400F-84B5-B3D5756F311A}" destId="{AF7A6A2A-D00E-4823-9C43-ACDB86A0BAF5}" srcOrd="13" destOrd="0" presId="urn:microsoft.com/office/officeart/2005/8/layout/radial1"/>
    <dgm:cxn modelId="{4BE5FD8D-83A8-4228-ADC2-54710BC360B8}" type="presParOf" srcId="{AF7A6A2A-D00E-4823-9C43-ACDB86A0BAF5}" destId="{76B821FA-B9FA-4AC5-B553-00D6F171E176}" srcOrd="0" destOrd="0" presId="urn:microsoft.com/office/officeart/2005/8/layout/radial1"/>
    <dgm:cxn modelId="{DD8C8F86-AAFE-4EE8-A790-5C69501F64F6}" type="presParOf" srcId="{01D9A40B-0419-400F-84B5-B3D5756F311A}" destId="{0F52DA75-CF5D-40CD-8528-D6C0E9FB2FDD}" srcOrd="14" destOrd="0" presId="urn:microsoft.com/office/officeart/2005/8/layout/radial1"/>
    <dgm:cxn modelId="{7F8A5A17-0D87-4774-89FA-1272E80E2955}" type="presParOf" srcId="{01D9A40B-0419-400F-84B5-B3D5756F311A}" destId="{66787EC9-C2A3-4430-8F79-A2CF9E06539B}" srcOrd="15" destOrd="0" presId="urn:microsoft.com/office/officeart/2005/8/layout/radial1"/>
    <dgm:cxn modelId="{A5780DE3-06FC-4CC8-B790-FFFFF1FB813A}" type="presParOf" srcId="{66787EC9-C2A3-4430-8F79-A2CF9E06539B}" destId="{80A8B927-9734-4011-95BA-73571C402ADF}" srcOrd="0" destOrd="0" presId="urn:microsoft.com/office/officeart/2005/8/layout/radial1"/>
    <dgm:cxn modelId="{C6C8411D-AE1D-4C14-8AEE-222DE69C0E48}" type="presParOf" srcId="{01D9A40B-0419-400F-84B5-B3D5756F311A}" destId="{1E323832-51AB-4B36-99BA-77DE028EDCA6}" srcOrd="16" destOrd="0" presId="urn:microsoft.com/office/officeart/2005/8/layout/radial1"/>
    <dgm:cxn modelId="{638B312E-550A-4193-809B-77323C661172}" type="presParOf" srcId="{01D9A40B-0419-400F-84B5-B3D5756F311A}" destId="{67D1DB17-5069-4485-B51C-55A07E65B868}" srcOrd="17" destOrd="0" presId="urn:microsoft.com/office/officeart/2005/8/layout/radial1"/>
    <dgm:cxn modelId="{D1F4B8D2-9655-4104-8D64-B99C4C760C10}" type="presParOf" srcId="{67D1DB17-5069-4485-B51C-55A07E65B868}" destId="{2128933A-AF7C-4FC0-AF21-CC9216ABCC51}" srcOrd="0" destOrd="0" presId="urn:microsoft.com/office/officeart/2005/8/layout/radial1"/>
    <dgm:cxn modelId="{1FCDD7DF-BE33-4A5B-8948-573E68D12971}" type="presParOf" srcId="{01D9A40B-0419-400F-84B5-B3D5756F311A}" destId="{7F3E5E83-B432-42D7-AAC5-55753DA45A17}" srcOrd="18" destOrd="0" presId="urn:microsoft.com/office/officeart/2005/8/layout/radial1"/>
    <dgm:cxn modelId="{513A3B6D-F2A6-4007-82FB-08E4FC208C5F}" type="presParOf" srcId="{01D9A40B-0419-400F-84B5-B3D5756F311A}" destId="{189A41E0-CE74-4818-AFBA-B186045EB717}" srcOrd="19" destOrd="0" presId="urn:microsoft.com/office/officeart/2005/8/layout/radial1"/>
    <dgm:cxn modelId="{FCA1C32C-B218-4F3D-864F-FB0694A46587}" type="presParOf" srcId="{189A41E0-CE74-4818-AFBA-B186045EB717}" destId="{25BACC9A-FA2C-4D69-A8B7-FE2329EA43E9}" srcOrd="0" destOrd="0" presId="urn:microsoft.com/office/officeart/2005/8/layout/radial1"/>
    <dgm:cxn modelId="{472B4F85-AE42-4E94-8504-2F528DD3EB86}" type="presParOf" srcId="{01D9A40B-0419-400F-84B5-B3D5756F311A}" destId="{DE1FF066-33C0-48F3-8F44-3E7005EEF8F9}" srcOrd="20" destOrd="0" presId="urn:microsoft.com/office/officeart/2005/8/layout/radial1"/>
    <dgm:cxn modelId="{885342DB-0BB4-4F63-82BD-0F17673BC5B5}" type="presParOf" srcId="{01D9A40B-0419-400F-84B5-B3D5756F311A}" destId="{5AA299D4-A671-462E-876F-F280A281E827}" srcOrd="21" destOrd="0" presId="urn:microsoft.com/office/officeart/2005/8/layout/radial1"/>
    <dgm:cxn modelId="{AAD09BB0-52F0-4AC4-A02F-1FDD5D12C3C9}" type="presParOf" srcId="{5AA299D4-A671-462E-876F-F280A281E827}" destId="{D21E44B3-C166-400B-80F0-B3FC98B41B0D}" srcOrd="0" destOrd="0" presId="urn:microsoft.com/office/officeart/2005/8/layout/radial1"/>
    <dgm:cxn modelId="{3D474F8B-6743-4212-B292-F6173E1A2DBF}" type="presParOf" srcId="{01D9A40B-0419-400F-84B5-B3D5756F311A}" destId="{C9CAC3EB-A140-4AA4-B34C-3036B3900BC9}" srcOrd="22" destOrd="0" presId="urn:microsoft.com/office/officeart/2005/8/layout/radial1"/>
    <dgm:cxn modelId="{655E9732-78D5-457D-A56C-D09BC60149CB}" type="presParOf" srcId="{01D9A40B-0419-400F-84B5-B3D5756F311A}" destId="{CE8AFCCE-CEA2-45AB-A199-53A819AFE909}" srcOrd="23" destOrd="0" presId="urn:microsoft.com/office/officeart/2005/8/layout/radial1"/>
    <dgm:cxn modelId="{25507255-CE21-4E9D-8EB3-D7417A560060}" type="presParOf" srcId="{CE8AFCCE-CEA2-45AB-A199-53A819AFE909}" destId="{2172C1CA-5473-4848-82EF-F590BFA55808}" srcOrd="0" destOrd="0" presId="urn:microsoft.com/office/officeart/2005/8/layout/radial1"/>
    <dgm:cxn modelId="{56A24D20-C9BB-4B88-BEE8-00437D41FC27}" type="presParOf" srcId="{01D9A40B-0419-400F-84B5-B3D5756F311A}" destId="{3C9285A3-DDD1-4D19-A5E7-F04567C57FE2}" srcOrd="24" destOrd="0" presId="urn:microsoft.com/office/officeart/2005/8/layout/radial1"/>
    <dgm:cxn modelId="{3AAC8D15-6E36-445E-A920-065B801E19BE}" type="presParOf" srcId="{01D9A40B-0419-400F-84B5-B3D5756F311A}" destId="{0462750B-8B23-44C7-8F66-0E8FD829D7AD}" srcOrd="25" destOrd="0" presId="urn:microsoft.com/office/officeart/2005/8/layout/radial1"/>
    <dgm:cxn modelId="{86F0DDE3-C5C5-4E5D-AD3A-5A91309C3346}" type="presParOf" srcId="{0462750B-8B23-44C7-8F66-0E8FD829D7AD}" destId="{EEDA16FE-95E0-4EF3-8632-236BAFE2ECA2}" srcOrd="0" destOrd="0" presId="urn:microsoft.com/office/officeart/2005/8/layout/radial1"/>
    <dgm:cxn modelId="{C879EE7C-0022-4F12-A9FB-4FEAD438F2B6}" type="presParOf" srcId="{01D9A40B-0419-400F-84B5-B3D5756F311A}" destId="{8A93AB4A-723E-46C0-93D1-1740F4601A6C}" srcOrd="26" destOrd="0" presId="urn:microsoft.com/office/officeart/2005/8/layout/radial1"/>
    <dgm:cxn modelId="{8B91D4BC-D52F-4A67-A90A-DFF7D7622538}" type="presParOf" srcId="{01D9A40B-0419-400F-84B5-B3D5756F311A}" destId="{D63D3833-7DE9-4E02-8514-DC0F13649729}" srcOrd="27" destOrd="0" presId="urn:microsoft.com/office/officeart/2005/8/layout/radial1"/>
    <dgm:cxn modelId="{656DC9F5-3D85-4AA7-92A1-DFA1F94690A4}" type="presParOf" srcId="{D63D3833-7DE9-4E02-8514-DC0F13649729}" destId="{CEDAEE50-6FE7-45BF-9866-68100301B7FD}" srcOrd="0" destOrd="0" presId="urn:microsoft.com/office/officeart/2005/8/layout/radial1"/>
    <dgm:cxn modelId="{A73B8A4E-BEF7-446D-9C44-8E2649AA3DDB}" type="presParOf" srcId="{01D9A40B-0419-400F-84B5-B3D5756F311A}" destId="{200CBF23-7A1C-4FF3-A125-66EA3BC829E0}" srcOrd="28" destOrd="0" presId="urn:microsoft.com/office/officeart/2005/8/layout/radial1"/>
    <dgm:cxn modelId="{486B7980-179B-40B5-9A59-6F2E6186791C}" type="presParOf" srcId="{01D9A40B-0419-400F-84B5-B3D5756F311A}" destId="{28513330-AC83-40A8-BBC2-0C5FD7105331}" srcOrd="29" destOrd="0" presId="urn:microsoft.com/office/officeart/2005/8/layout/radial1"/>
    <dgm:cxn modelId="{C4D2EE07-5781-449B-BFF7-A4E4E837C56B}" type="presParOf" srcId="{28513330-AC83-40A8-BBC2-0C5FD7105331}" destId="{9B0FC0A3-725B-4C35-880F-08BADDD7220A}" srcOrd="0" destOrd="0" presId="urn:microsoft.com/office/officeart/2005/8/layout/radial1"/>
    <dgm:cxn modelId="{CDB52C23-2F3E-486A-9296-70732B1E3851}" type="presParOf" srcId="{01D9A40B-0419-400F-84B5-B3D5756F311A}" destId="{2203B749-D19F-4879-8D5B-B5890962B4FE}" srcOrd="3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72163-943B-4580-81F4-EA72904862B8}" type="doc">
      <dgm:prSet loTypeId="urn:microsoft.com/office/officeart/2005/8/layout/pyramid2" loCatId="pyramid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2DBE48D-2ACB-4F3B-963E-D2DC576140F4}">
      <dgm:prSet custT="1"/>
      <dgm:spPr/>
      <dgm:t>
        <a:bodyPr/>
        <a:lstStyle/>
        <a:p>
          <a:pPr rtl="0"/>
          <a:r>
            <a:rPr lang="ru-RU" sz="900" dirty="0" smtClean="0">
              <a:latin typeface="Century Gothic" panose="020B0502020202020204" pitchFamily="34" charset="0"/>
            </a:rPr>
            <a:t>повышение уровня предпринимательской активности и  информирование жителей округа о действующих мерах поддержки малого и (или) среднего предпринимательства и условиях её предоставления;</a:t>
          </a:r>
          <a:endParaRPr lang="ru-RU" sz="900" dirty="0">
            <a:latin typeface="Century Gothic" panose="020B0502020202020204" pitchFamily="34" charset="0"/>
          </a:endParaRPr>
        </a:p>
      </dgm:t>
    </dgm:pt>
    <dgm:pt modelId="{2E9E420D-12CC-459C-A07C-003A3623D7E1}" type="parTrans" cxnId="{6AFDEA7D-35AA-4902-BBC1-82ADCD7D336E}">
      <dgm:prSet/>
      <dgm:spPr/>
      <dgm:t>
        <a:bodyPr/>
        <a:lstStyle/>
        <a:p>
          <a:endParaRPr lang="ru-RU" sz="900">
            <a:latin typeface="Century Gothic" panose="020B0502020202020204" pitchFamily="34" charset="0"/>
          </a:endParaRPr>
        </a:p>
      </dgm:t>
    </dgm:pt>
    <dgm:pt modelId="{45BAB161-BD2F-4820-85B9-6C33DBD740B8}" type="sibTrans" cxnId="{6AFDEA7D-35AA-4902-BBC1-82ADCD7D336E}">
      <dgm:prSet/>
      <dgm:spPr/>
      <dgm:t>
        <a:bodyPr/>
        <a:lstStyle/>
        <a:p>
          <a:endParaRPr lang="ru-RU" sz="900">
            <a:latin typeface="Century Gothic" panose="020B0502020202020204" pitchFamily="34" charset="0"/>
          </a:endParaRPr>
        </a:p>
      </dgm:t>
    </dgm:pt>
    <dgm:pt modelId="{BF0FC299-446A-4A04-B37D-5880238E5591}">
      <dgm:prSet custT="1"/>
      <dgm:spPr/>
      <dgm:t>
        <a:bodyPr/>
        <a:lstStyle/>
        <a:p>
          <a:pPr rtl="0"/>
          <a:r>
            <a:rPr lang="ru-RU" sz="900" dirty="0" smtClean="0">
              <a:latin typeface="Century Gothic" panose="020B0502020202020204" pitchFamily="34" charset="0"/>
            </a:rPr>
            <a:t>поддержка субъектов малого и (или) среднего предпринимательства в приоритетных для округа областях;</a:t>
          </a:r>
          <a:endParaRPr lang="ru-RU" sz="900" dirty="0">
            <a:latin typeface="Century Gothic" panose="020B0502020202020204" pitchFamily="34" charset="0"/>
          </a:endParaRPr>
        </a:p>
      </dgm:t>
    </dgm:pt>
    <dgm:pt modelId="{C7B6C9EF-28B3-40F1-86AC-6DF2369E7F4C}" type="parTrans" cxnId="{315C3560-0ADA-46ED-AA05-74C0E227EA58}">
      <dgm:prSet/>
      <dgm:spPr/>
      <dgm:t>
        <a:bodyPr/>
        <a:lstStyle/>
        <a:p>
          <a:endParaRPr lang="ru-RU" sz="900">
            <a:latin typeface="Century Gothic" panose="020B0502020202020204" pitchFamily="34" charset="0"/>
          </a:endParaRPr>
        </a:p>
      </dgm:t>
    </dgm:pt>
    <dgm:pt modelId="{5861BF77-73A1-45E9-B55E-9D8C96A18266}" type="sibTrans" cxnId="{315C3560-0ADA-46ED-AA05-74C0E227EA58}">
      <dgm:prSet/>
      <dgm:spPr/>
      <dgm:t>
        <a:bodyPr/>
        <a:lstStyle/>
        <a:p>
          <a:endParaRPr lang="ru-RU" sz="900">
            <a:latin typeface="Century Gothic" panose="020B0502020202020204" pitchFamily="34" charset="0"/>
          </a:endParaRPr>
        </a:p>
      </dgm:t>
    </dgm:pt>
    <dgm:pt modelId="{018FD258-4F29-48C3-90C4-BC397EE8B4F3}">
      <dgm:prSet custT="1"/>
      <dgm:spPr/>
      <dgm:t>
        <a:bodyPr/>
        <a:lstStyle/>
        <a:p>
          <a:pPr rtl="0"/>
          <a:r>
            <a:rPr lang="ru-RU" sz="900" smtClean="0">
              <a:latin typeface="Century Gothic" panose="020B0502020202020204" pitchFamily="34" charset="0"/>
            </a:rPr>
            <a:t>модернизация промышленного производства, развитие перерабатывающих отраслей.</a:t>
          </a:r>
          <a:endParaRPr lang="ru-RU" sz="900">
            <a:latin typeface="Century Gothic" panose="020B0502020202020204" pitchFamily="34" charset="0"/>
          </a:endParaRPr>
        </a:p>
      </dgm:t>
    </dgm:pt>
    <dgm:pt modelId="{D5409BCE-A6DC-49CD-9108-2CF5C3F28F37}" type="parTrans" cxnId="{B78846CC-06FE-4348-A0EE-73224AD34438}">
      <dgm:prSet/>
      <dgm:spPr/>
      <dgm:t>
        <a:bodyPr/>
        <a:lstStyle/>
        <a:p>
          <a:endParaRPr lang="ru-RU" sz="900">
            <a:latin typeface="Century Gothic" panose="020B0502020202020204" pitchFamily="34" charset="0"/>
          </a:endParaRPr>
        </a:p>
      </dgm:t>
    </dgm:pt>
    <dgm:pt modelId="{30B255BD-AAB2-4224-89A7-4F0C469172B8}" type="sibTrans" cxnId="{B78846CC-06FE-4348-A0EE-73224AD34438}">
      <dgm:prSet/>
      <dgm:spPr/>
      <dgm:t>
        <a:bodyPr/>
        <a:lstStyle/>
        <a:p>
          <a:endParaRPr lang="ru-RU" sz="900">
            <a:latin typeface="Century Gothic" panose="020B0502020202020204" pitchFamily="34" charset="0"/>
          </a:endParaRPr>
        </a:p>
      </dgm:t>
    </dgm:pt>
    <dgm:pt modelId="{CA41EF15-DF95-49E6-844E-C7C0EB624A1C}" type="pres">
      <dgm:prSet presAssocID="{D8C72163-943B-4580-81F4-EA72904862B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A2ED80B-9AB4-45F0-A75C-A6B2D6459037}" type="pres">
      <dgm:prSet presAssocID="{D8C72163-943B-4580-81F4-EA72904862B8}" presName="pyramid" presStyleLbl="node1" presStyleIdx="0" presStyleCn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74CC56B-AEDD-44FC-8911-B882C1D4BAE2}" type="pres">
      <dgm:prSet presAssocID="{D8C72163-943B-4580-81F4-EA72904862B8}" presName="theList" presStyleCnt="0"/>
      <dgm:spPr/>
      <dgm:t>
        <a:bodyPr/>
        <a:lstStyle/>
        <a:p>
          <a:endParaRPr lang="ru-RU"/>
        </a:p>
      </dgm:t>
    </dgm:pt>
    <dgm:pt modelId="{37D044C2-B7C9-4DAA-A954-7F28203A09F4}" type="pres">
      <dgm:prSet presAssocID="{E2DBE48D-2ACB-4F3B-963E-D2DC576140F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B3BCF-4E65-4A5B-A465-339AB6D7C2A8}" type="pres">
      <dgm:prSet presAssocID="{E2DBE48D-2ACB-4F3B-963E-D2DC576140F4}" presName="aSpace" presStyleCnt="0"/>
      <dgm:spPr/>
      <dgm:t>
        <a:bodyPr/>
        <a:lstStyle/>
        <a:p>
          <a:endParaRPr lang="ru-RU"/>
        </a:p>
      </dgm:t>
    </dgm:pt>
    <dgm:pt modelId="{6D9E7978-B247-47B2-B21F-631971E88965}" type="pres">
      <dgm:prSet presAssocID="{BF0FC299-446A-4A04-B37D-5880238E559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6AAA8-4EE8-4432-ADA8-FA2F0DB71861}" type="pres">
      <dgm:prSet presAssocID="{BF0FC299-446A-4A04-B37D-5880238E5591}" presName="aSpace" presStyleCnt="0"/>
      <dgm:spPr/>
      <dgm:t>
        <a:bodyPr/>
        <a:lstStyle/>
        <a:p>
          <a:endParaRPr lang="ru-RU"/>
        </a:p>
      </dgm:t>
    </dgm:pt>
    <dgm:pt modelId="{12DD936F-60D0-4527-B90B-D0392F36D157}" type="pres">
      <dgm:prSet presAssocID="{018FD258-4F29-48C3-90C4-BC397EE8B4F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92B63-5C2F-4868-A59B-8E2F99DE8143}" type="pres">
      <dgm:prSet presAssocID="{018FD258-4F29-48C3-90C4-BC397EE8B4F3}" presName="aSpace" presStyleCnt="0"/>
      <dgm:spPr/>
      <dgm:t>
        <a:bodyPr/>
        <a:lstStyle/>
        <a:p>
          <a:endParaRPr lang="ru-RU"/>
        </a:p>
      </dgm:t>
    </dgm:pt>
  </dgm:ptLst>
  <dgm:cxnLst>
    <dgm:cxn modelId="{6AFDEA7D-35AA-4902-BBC1-82ADCD7D336E}" srcId="{D8C72163-943B-4580-81F4-EA72904862B8}" destId="{E2DBE48D-2ACB-4F3B-963E-D2DC576140F4}" srcOrd="0" destOrd="0" parTransId="{2E9E420D-12CC-459C-A07C-003A3623D7E1}" sibTransId="{45BAB161-BD2F-4820-85B9-6C33DBD740B8}"/>
    <dgm:cxn modelId="{C69670A4-F24E-4ACB-A232-BDFC16A2DCE6}" type="presOf" srcId="{E2DBE48D-2ACB-4F3B-963E-D2DC576140F4}" destId="{37D044C2-B7C9-4DAA-A954-7F28203A09F4}" srcOrd="0" destOrd="0" presId="urn:microsoft.com/office/officeart/2005/8/layout/pyramid2"/>
    <dgm:cxn modelId="{315C3560-0ADA-46ED-AA05-74C0E227EA58}" srcId="{D8C72163-943B-4580-81F4-EA72904862B8}" destId="{BF0FC299-446A-4A04-B37D-5880238E5591}" srcOrd="1" destOrd="0" parTransId="{C7B6C9EF-28B3-40F1-86AC-6DF2369E7F4C}" sibTransId="{5861BF77-73A1-45E9-B55E-9D8C96A18266}"/>
    <dgm:cxn modelId="{B78846CC-06FE-4348-A0EE-73224AD34438}" srcId="{D8C72163-943B-4580-81F4-EA72904862B8}" destId="{018FD258-4F29-48C3-90C4-BC397EE8B4F3}" srcOrd="2" destOrd="0" parTransId="{D5409BCE-A6DC-49CD-9108-2CF5C3F28F37}" sibTransId="{30B255BD-AAB2-4224-89A7-4F0C469172B8}"/>
    <dgm:cxn modelId="{F1A1FE0F-7F74-463E-8C6A-B6EC8BF77B0B}" type="presOf" srcId="{018FD258-4F29-48C3-90C4-BC397EE8B4F3}" destId="{12DD936F-60D0-4527-B90B-D0392F36D157}" srcOrd="0" destOrd="0" presId="urn:microsoft.com/office/officeart/2005/8/layout/pyramid2"/>
    <dgm:cxn modelId="{059B576F-E8B6-4A06-96E2-4047E987527C}" type="presOf" srcId="{D8C72163-943B-4580-81F4-EA72904862B8}" destId="{CA41EF15-DF95-49E6-844E-C7C0EB624A1C}" srcOrd="0" destOrd="0" presId="urn:microsoft.com/office/officeart/2005/8/layout/pyramid2"/>
    <dgm:cxn modelId="{9FB595C9-10C2-4AB4-9F3B-17FC03C4C9FD}" type="presOf" srcId="{BF0FC299-446A-4A04-B37D-5880238E5591}" destId="{6D9E7978-B247-47B2-B21F-631971E88965}" srcOrd="0" destOrd="0" presId="urn:microsoft.com/office/officeart/2005/8/layout/pyramid2"/>
    <dgm:cxn modelId="{3B3D0408-E892-41A5-AA09-C28743081BBE}" type="presParOf" srcId="{CA41EF15-DF95-49E6-844E-C7C0EB624A1C}" destId="{CA2ED80B-9AB4-45F0-A75C-A6B2D6459037}" srcOrd="0" destOrd="0" presId="urn:microsoft.com/office/officeart/2005/8/layout/pyramid2"/>
    <dgm:cxn modelId="{2CF2AEE4-D5EF-44D2-8AF8-AEB2B030D284}" type="presParOf" srcId="{CA41EF15-DF95-49E6-844E-C7C0EB624A1C}" destId="{B74CC56B-AEDD-44FC-8911-B882C1D4BAE2}" srcOrd="1" destOrd="0" presId="urn:microsoft.com/office/officeart/2005/8/layout/pyramid2"/>
    <dgm:cxn modelId="{76541910-A2B5-4644-91A2-C038FBCA7CAE}" type="presParOf" srcId="{B74CC56B-AEDD-44FC-8911-B882C1D4BAE2}" destId="{37D044C2-B7C9-4DAA-A954-7F28203A09F4}" srcOrd="0" destOrd="0" presId="urn:microsoft.com/office/officeart/2005/8/layout/pyramid2"/>
    <dgm:cxn modelId="{9626035D-DD55-4BF6-95F2-E47AB3F11C73}" type="presParOf" srcId="{B74CC56B-AEDD-44FC-8911-B882C1D4BAE2}" destId="{273B3BCF-4E65-4A5B-A465-339AB6D7C2A8}" srcOrd="1" destOrd="0" presId="urn:microsoft.com/office/officeart/2005/8/layout/pyramid2"/>
    <dgm:cxn modelId="{E651AD44-A02B-424E-B065-DB71F86D7E19}" type="presParOf" srcId="{B74CC56B-AEDD-44FC-8911-B882C1D4BAE2}" destId="{6D9E7978-B247-47B2-B21F-631971E88965}" srcOrd="2" destOrd="0" presId="urn:microsoft.com/office/officeart/2005/8/layout/pyramid2"/>
    <dgm:cxn modelId="{07ABD1EA-F366-448B-8B2B-90DF4E45954F}" type="presParOf" srcId="{B74CC56B-AEDD-44FC-8911-B882C1D4BAE2}" destId="{3F96AAA8-4EE8-4432-ADA8-FA2F0DB71861}" srcOrd="3" destOrd="0" presId="urn:microsoft.com/office/officeart/2005/8/layout/pyramid2"/>
    <dgm:cxn modelId="{49BDF80A-D5F4-42D8-98E5-6523A07425A5}" type="presParOf" srcId="{B74CC56B-AEDD-44FC-8911-B882C1D4BAE2}" destId="{12DD936F-60D0-4527-B90B-D0392F36D157}" srcOrd="4" destOrd="0" presId="urn:microsoft.com/office/officeart/2005/8/layout/pyramid2"/>
    <dgm:cxn modelId="{46F0F3A9-DA58-4AD9-9B2A-05F28387C1DE}" type="presParOf" srcId="{B74CC56B-AEDD-44FC-8911-B882C1D4BAE2}" destId="{5CF92B63-5C2F-4868-A59B-8E2F99DE814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0.44151</cdr:x>
      <cdr:y>0.62933</cdr:y>
    </cdr:from>
    <cdr:to>
      <cdr:x>0.5506</cdr:x>
      <cdr:y>0.78116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1748572" y="2535205"/>
          <a:ext cx="432044" cy="6116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0.42958</cdr:x>
      <cdr:y>0.61389</cdr:y>
    </cdr:from>
    <cdr:to>
      <cdr:x>0.49952</cdr:x>
      <cdr:y>0.74528</cdr:y>
    </cdr:to>
    <cdr:sp macro="" textlink="">
      <cdr:nvSpPr>
        <cdr:cNvPr id="11" name="TextBox 14"/>
        <cdr:cNvSpPr txBox="1"/>
      </cdr:nvSpPr>
      <cdr:spPr>
        <a:xfrm xmlns:a="http://schemas.openxmlformats.org/drawingml/2006/main" rot="18384033">
          <a:off x="1575172" y="2599140"/>
          <a:ext cx="529291" cy="2769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/>
            <a:t>+928</a:t>
          </a:r>
          <a:endParaRPr lang="ru-RU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0.30357</cdr:x>
      <cdr:y>0.63344</cdr:y>
    </cdr:from>
    <cdr:to>
      <cdr:x>0.40835</cdr:x>
      <cdr:y>0.80458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1224136" y="2433506"/>
          <a:ext cx="422503" cy="6574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0.30205</cdr:x>
      <cdr:y>0.57276</cdr:y>
    </cdr:from>
    <cdr:to>
      <cdr:x>0.37074</cdr:x>
      <cdr:y>0.78816</cdr:y>
    </cdr:to>
    <cdr:sp macro="" textlink="">
      <cdr:nvSpPr>
        <cdr:cNvPr id="6" name="TextBox 14"/>
        <cdr:cNvSpPr txBox="1"/>
      </cdr:nvSpPr>
      <cdr:spPr>
        <a:xfrm xmlns:a="http://schemas.openxmlformats.org/drawingml/2006/main" rot="18199700">
          <a:off x="942761" y="2475640"/>
          <a:ext cx="82747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/>
            <a:t>+1350,81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0.63975</cdr:x>
      <cdr:y>0.58578</cdr:y>
    </cdr:from>
    <cdr:to>
      <cdr:x>0.70845</cdr:x>
      <cdr:y>0.79116</cdr:y>
    </cdr:to>
    <cdr:sp macro="" textlink="">
      <cdr:nvSpPr>
        <cdr:cNvPr id="7" name="TextBox 14"/>
        <cdr:cNvSpPr txBox="1"/>
      </cdr:nvSpPr>
      <cdr:spPr>
        <a:xfrm xmlns:a="http://schemas.openxmlformats.org/drawingml/2006/main" rot="2912922">
          <a:off x="2323771" y="2506419"/>
          <a:ext cx="78899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/>
            <a:t>-2276,46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0.58929</cdr:x>
      <cdr:y>0.64526</cdr:y>
    </cdr:from>
    <cdr:to>
      <cdr:x>0.71429</cdr:x>
      <cdr:y>0.79276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2376264" y="2478919"/>
          <a:ext cx="504056" cy="56666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0.31185</cdr:x>
      <cdr:y>0.15574</cdr:y>
    </cdr:from>
    <cdr:to>
      <cdr:x>0.45359</cdr:x>
      <cdr:y>0.23224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6264" y="586358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0.51948</cdr:x>
      <cdr:y>0.50286</cdr:y>
    </cdr:from>
    <cdr:to>
      <cdr:x>0.60528</cdr:x>
      <cdr:y>0.66354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4359428" y="1738781"/>
          <a:ext cx="720023" cy="55559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0.76534</cdr:x>
      <cdr:y>0.27957</cdr:y>
    </cdr:from>
    <cdr:to>
      <cdr:x>0.8743</cdr:x>
      <cdr:y>0.54401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22643" y="9666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0.69968</cdr:x>
      <cdr:y>0.33338</cdr:y>
    </cdr:from>
    <cdr:to>
      <cdr:x>0.80865</cdr:x>
      <cdr:y>0.59783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871596" y="1152753"/>
          <a:ext cx="914462" cy="914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+220,8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0.59671</cdr:x>
      <cdr:y>0.54451</cdr:y>
    </cdr:from>
    <cdr:to>
      <cdr:x>0.6791</cdr:x>
      <cdr:y>0.66599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007500" y="1882797"/>
          <a:ext cx="691406" cy="42004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0.57188</cdr:x>
      <cdr:y>0.55808</cdr:y>
    </cdr:from>
    <cdr:to>
      <cdr:x>0.71085</cdr:x>
      <cdr:y>0.82253</cdr:y>
    </cdr:to>
    <cdr:sp macro="" textlink="">
      <cdr:nvSpPr>
        <cdr:cNvPr id="8" name="TextBox 1"/>
        <cdr:cNvSpPr txBox="1"/>
      </cdr:nvSpPr>
      <cdr:spPr>
        <a:xfrm xmlns:a="http://schemas.openxmlformats.org/drawingml/2006/main" rot="1841610">
          <a:off x="4799150" y="1929713"/>
          <a:ext cx="1166219" cy="914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-191,36 </a:t>
          </a:r>
          <a:r>
            <a:rPr lang="ru-RU" sz="900" dirty="0" smtClean="0"/>
            <a:t>тыс. руб.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0.76832</cdr:x>
      <cdr:y>0.41265</cdr:y>
    </cdr:from>
    <cdr:to>
      <cdr:x>0.84027</cdr:x>
      <cdr:y>0.60773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6447660" y="1426830"/>
          <a:ext cx="603795" cy="6745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0.77493</cdr:x>
      <cdr:y>0.37588</cdr:y>
    </cdr:from>
    <cdr:to>
      <cdr:x>0.88389</cdr:x>
      <cdr:y>0.71315</cdr:y>
    </cdr:to>
    <cdr:sp macro="" textlink="">
      <cdr:nvSpPr>
        <cdr:cNvPr id="11" name="TextBox 1"/>
        <cdr:cNvSpPr txBox="1"/>
      </cdr:nvSpPr>
      <cdr:spPr>
        <a:xfrm xmlns:a="http://schemas.openxmlformats.org/drawingml/2006/main" rot="18686215">
          <a:off x="6377176" y="1425608"/>
          <a:ext cx="1166200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+359,6 </a:t>
          </a:r>
          <a:r>
            <a:rPr lang="ru-RU" sz="900" dirty="0" smtClean="0"/>
            <a:t>тыс. руб.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0.82767</cdr:x>
      <cdr:y>0.23214</cdr:y>
    </cdr:from>
    <cdr:to>
      <cdr:x>0.91419</cdr:x>
      <cdr:y>0.25881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6945708" y="802677"/>
          <a:ext cx="726088" cy="922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0.81288</cdr:x>
      <cdr:y>0.18247</cdr:y>
    </cdr:from>
    <cdr:to>
      <cdr:x>0.95185</cdr:x>
      <cdr:y>0.44692</cdr:y>
    </cdr:to>
    <cdr:sp macro="" textlink="">
      <cdr:nvSpPr>
        <cdr:cNvPr id="13" name="TextBox 1"/>
        <cdr:cNvSpPr txBox="1"/>
      </cdr:nvSpPr>
      <cdr:spPr>
        <a:xfrm xmlns:a="http://schemas.openxmlformats.org/drawingml/2006/main" rot="21129791">
          <a:off x="6821629" y="630936"/>
          <a:ext cx="1166219" cy="914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+ 30,1тыс. руб.</a:t>
          </a:r>
          <a:endParaRPr lang="ru-RU" sz="9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82390A-B389-4BBB-AFFD-50AF0A0B5C02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DC5777-D4F2-4277-9484-AEDFEE3D0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78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F29D8-D66B-4CB9-A529-8D74AA7599B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20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C5777-D4F2-4277-9484-AEDFEE3D0A0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8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C5777-D4F2-4277-9484-AEDFEE3D0A0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4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CC06-04ED-414F-A2DA-F0443F32F573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9805-B97D-448C-8D0A-060A84956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A0E9-FDBA-42F8-92B2-C8E3B75EB348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6D55-96EB-4CB6-A424-F076A260F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46F-36D9-4F6E-A35E-ACFFC99D3914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01A0-FEE2-402E-A2FD-CEF2C5E64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AD2697-6695-4DF4-BAFA-3ADDF6D27522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24044FE-5875-44A1-A74A-10DA2A489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B680-C561-4A49-AFFD-A5E2445517F1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DB17-91EF-4ED7-9A23-EC2915D2B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17F1-A9A0-43B8-BD12-2B29E417DA27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AD0D-9459-421A-8887-B198ADCFD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E5DA-AB4E-48A3-BBE7-F0AF1A27D63A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7A62-3711-43F1-8A4F-1A888BCB1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672F-7B15-4D51-9C50-03A4E6ABFC3A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FA8B-38B5-44EC-AE6E-F9343C3CA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073F-5904-467C-8BF1-A95A6C3560D2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24D-2037-4BD4-9C48-AEDAB3BF7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011E-6518-462C-9CBB-EFB6A6CF8624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9C5A-48E7-4A1C-83F8-2FDECF089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927D-FEE8-46F3-A8E4-74567DF92FFB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7210-4B27-41D7-8876-14737BF25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5D54-581B-4755-87B8-804F137D80F4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95C7-6A2C-4D3B-AAA1-113F84BC0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104066-BDBE-4489-958D-55539C8E57F2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A678E8B-0D6E-45C1-8FC0-A58C7CC4F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3D6B-6E7B-4F2F-8075-2488A1893ACC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776F-6053-4CD8-99BF-0B7926CB1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AA5E-2079-4D5B-81BE-9E9397AF8B80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4F3B-EF78-463F-BFB4-9022B9582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B6B1-FB60-42DF-BCB8-44D19FEEE90C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B4BA-4781-4088-9672-F16B6F2F5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8DFE-B939-42DC-8DA1-5A2114732845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B35C-5BC1-4044-80E2-E2B8EF814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5CC9-86CE-4AED-A878-ECEB288ED633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9EBA-B60E-4BB8-9EF5-2ECD2AD99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30B1-0824-4A79-8359-12586834C2F8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DF0B-C99F-40B0-914F-C7B016565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D8AB-2DD2-4558-9963-F10B6986626B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6A11-1496-464F-AA68-3E5B59B45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DB07-8C09-4DCF-84C4-EEE74EC3A29E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0DE8-0B21-4578-B8BE-158543B67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A4C5-1672-495F-964E-8187EF01231C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067C-4599-4949-AE56-798DF9936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CA55F-CD30-473E-97DE-390B99B4F3C4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F0F410-32D8-42F4-BE3F-EF05D37CB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ransition>
    <p:dissolv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7D70F4-144F-452C-A7EA-89EA815E6A0B}" type="datetime1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C0D8E5-E7A7-40E1-9A7F-5C58F805D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radm.ru/files/%D0%91%D1%8E%D0%B4%D0%B6%D0%B5%D1%82/%E2%84%9650-312%D1%80%20%D0%BE%D1%82%2026.02.2014%20%D0%BE%20%D0%B2%D0%BD%D0%B5%D1%81%D0%B5%D0%BD%D0%B8%D0%B8%20%D0%B8%D0%B7%D0%BC%D0%B5%D0%BD%D0%B5%D0%BD%D0%B8%D0%B9%20%D0%B2%20%D1%80%D0%B5%D1%88%D0%B5%D0%BD%D0%B8%D0%B5%20%D0%BE%20%D1%80%D0%B0%D0%B9%D0%BE%D0%BD%D0%BD%D0%BE%D0%BC%20%D0%B1%D1%8E%D0%B4%D0%B6%D0%B5%D1%82%D0%B5%20%D0%BD%D0%B0%202014%20%D0%B3%D0%BE%D0%B4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radm.ru/files/%D0%A0%D0%B0%D0%B9%D1%81%D0%BE%D0%B2%D0%B5%D1%82/51/%E2%84%9651-325%D1%80%20%D0%BE%D1%82%2024.04.2014%20%D0%9E%20%D0%B2%D0%BD%D0%B5%D1%81%D0%B5%D0%BD%D0%B8%D0%B8%20%D0%B8%D0%B7%D0%BC%D0%B5%D0%BD%D0%B5%D0%BD%D0%B8%D0%B9%20%D0%B2%20%D0%B1%D1%8E%D0%B4%D0%B6%D0%B5%D1%82%202014.doc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3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159750" cy="158591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исполнении районного бюджета Пировского  района за  20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год.</a:t>
            </a:r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388" y="4270375"/>
            <a:ext cx="7872412" cy="1066800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Докладчик: Руководитель финансового управления администрации Пировского муниципального округа</a:t>
            </a:r>
          </a:p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О.В. Федорова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3038"/>
            <a:ext cx="292258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73038"/>
            <a:ext cx="25304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1975" y="173038"/>
            <a:ext cx="32702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157788"/>
            <a:ext cx="230505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5172075"/>
            <a:ext cx="2224087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3138" y="5157788"/>
            <a:ext cx="24479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893175" cy="9350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(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7338" y="4149725"/>
            <a:ext cx="3924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611559" y="5301209"/>
            <a:ext cx="34583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/>
              <a:t>В 2020 г. реализация имущества не осуществлялась</a:t>
            </a:r>
            <a:endParaRPr lang="ru-RU" sz="1100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85750" y="214313"/>
            <a:ext cx="6222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3522" y="1130687"/>
            <a:ext cx="242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80112" y="1107217"/>
            <a:ext cx="2219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11854421"/>
              </p:ext>
            </p:extLst>
          </p:nvPr>
        </p:nvGraphicFramePr>
        <p:xfrm>
          <a:off x="500916" y="1272814"/>
          <a:ext cx="3960440" cy="402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871165797"/>
              </p:ext>
            </p:extLst>
          </p:nvPr>
        </p:nvGraphicFramePr>
        <p:xfrm>
          <a:off x="4716016" y="1387475"/>
          <a:ext cx="4032447" cy="384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5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Плата за негативное воздействие на окружающую среду (</a:t>
            </a:r>
            <a:r>
              <a:rPr lang="ru-RU" dirty="0" err="1" smtClean="0">
                <a:latin typeface="+mn-lt"/>
              </a:rPr>
              <a:t>тыс.руб</a:t>
            </a:r>
            <a:r>
              <a:rPr lang="ru-RU" dirty="0" smtClean="0">
                <a:latin typeface="+mn-lt"/>
              </a:rPr>
              <a:t>.)</a:t>
            </a:r>
            <a:endParaRPr lang="ru-RU" dirty="0"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015885"/>
              </p:ext>
            </p:extLst>
          </p:nvPr>
        </p:nvGraphicFramePr>
        <p:xfrm>
          <a:off x="107504" y="1524000"/>
          <a:ext cx="8124056" cy="378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1749290" y="3573016"/>
            <a:ext cx="1008112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8960179">
            <a:off x="1620775" y="3671860"/>
            <a:ext cx="1152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+31 тыс. руб.</a:t>
            </a:r>
            <a:endParaRPr lang="ru-RU" sz="11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730480" y="3425243"/>
            <a:ext cx="1008112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8960179">
            <a:off x="3520849" y="3657395"/>
            <a:ext cx="1152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+97,7 тыс. руб.</a:t>
            </a:r>
            <a:endParaRPr lang="ru-RU" sz="11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601933" y="3465004"/>
            <a:ext cx="1008112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960179">
            <a:off x="5494736" y="3636135"/>
            <a:ext cx="1152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+9,7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61003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7931150" cy="1260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Штрафы, санкции, возмещение ущерба (</a:t>
            </a:r>
            <a:r>
              <a:rPr kumimoji="0" lang="ru-RU" sz="3200" b="1" i="0" u="none" strike="noStrike" kern="1200" cap="all" spc="-6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тыс.руб</a:t>
            </a:r>
            <a:r>
              <a:rPr kumimoji="0" lang="ru-RU" sz="3200" b="1" i="0" u="none" strike="noStrike" kern="1200" cap="all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.) 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55576" y="5003967"/>
            <a:ext cx="74882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 smtClean="0"/>
              <a:t>В соответствии с Федеральным законом от 16.04.2019 № 62-ФЗ «О внесении изменений в Бюджетный кодекс Российской Федерации» с 2020 года административные штрафы подлежат зачислению в бюджет, из которого осуществляется финансирование деятельности органа.</a:t>
            </a:r>
          </a:p>
          <a:p>
            <a:pPr algn="just"/>
            <a:r>
              <a:rPr lang="ru-RU" sz="1200" dirty="0"/>
              <a:t>Таким образом, с 2020г. штрафы, поступавшие от начислений по Главному управлению внутренних дел Красноярского края в бюджет района (округа) не поступают (это порядка 250тыс. руб. в год).</a:t>
            </a:r>
          </a:p>
          <a:p>
            <a:pPr algn="just"/>
            <a:r>
              <a:rPr lang="ru-RU" sz="1200" dirty="0" smtClean="0"/>
              <a:t>Уровень поступивших штрафов сохранился, </a:t>
            </a:r>
            <a:r>
              <a:rPr lang="ru-RU" sz="1200" dirty="0"/>
              <a:t>за счет разовых начислений Администрацией Пировского района в размере 200,0 тыс. руб. (за административные правонарушения в области охраны собственности, выявленные должностными лицами органов муниципального контроля</a:t>
            </a:r>
            <a:r>
              <a:rPr lang="ru-RU" sz="1200" dirty="0" smtClean="0"/>
              <a:t>).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85750" y="214313"/>
            <a:ext cx="6222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40969" y="254506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361606249"/>
              </p:ext>
            </p:extLst>
          </p:nvPr>
        </p:nvGraphicFramePr>
        <p:xfrm>
          <a:off x="428596" y="1546203"/>
          <a:ext cx="8391876" cy="345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24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3"/>
          <p:cNvSpPr txBox="1">
            <a:spLocks noChangeArrowheads="1"/>
          </p:cNvSpPr>
          <p:nvPr/>
        </p:nvSpPr>
        <p:spPr bwMode="auto">
          <a:xfrm>
            <a:off x="8243888" y="0"/>
            <a:ext cx="900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</p:txBody>
      </p:sp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-44450" y="142875"/>
            <a:ext cx="8716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Исполнение </a:t>
            </a:r>
            <a:r>
              <a:rPr lang="ru-RU" b="1" dirty="0" smtClean="0">
                <a:latin typeface="Calibri" pitchFamily="34" charset="0"/>
              </a:rPr>
              <a:t>бюджета по расходам </a:t>
            </a:r>
            <a:r>
              <a:rPr lang="ru-RU" b="1" dirty="0">
                <a:latin typeface="Calibri" pitchFamily="34" charset="0"/>
              </a:rPr>
              <a:t>за </a:t>
            </a:r>
            <a:r>
              <a:rPr lang="ru-RU" b="1" dirty="0" smtClean="0">
                <a:latin typeface="Calibri" pitchFamily="34" charset="0"/>
              </a:rPr>
              <a:t>20</a:t>
            </a:r>
            <a:r>
              <a:rPr lang="en-US" b="1" dirty="0" smtClean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год в разрезе отраслей</a:t>
            </a:r>
            <a:endParaRPr lang="ru-RU" dirty="0">
              <a:latin typeface="Calibri" pitchFamily="34" charset="0"/>
            </a:endParaRPr>
          </a:p>
        </p:txBody>
      </p:sp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500063" y="473075"/>
            <a:ext cx="1785937" cy="2001838"/>
            <a:chOff x="71406" y="1000108"/>
            <a:chExt cx="1785950" cy="2002523"/>
          </a:xfrm>
        </p:grpSpPr>
        <p:sp>
          <p:nvSpPr>
            <p:cNvPr id="6" name="Прямоугольник с двумя скругленными противолежащими углами 5"/>
            <p:cNvSpPr/>
            <p:nvPr/>
          </p:nvSpPr>
          <p:spPr>
            <a:xfrm>
              <a:off x="71406" y="1000108"/>
              <a:ext cx="1785950" cy="1572163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83" name="TextBox 11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7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51174,73 </a:t>
              </a:r>
              <a:r>
                <a:rPr lang="ru-RU" sz="1200" b="1" dirty="0" err="1" smtClean="0">
                  <a:latin typeface="Calibri" pitchFamily="34" charset="0"/>
                </a:rPr>
                <a:t>тыс.руб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8,8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1406" y="2286423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85" name="TextBox 14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latin typeface="Calibri" pitchFamily="34" charset="0"/>
                </a:rPr>
                <a:t>Общегосударственные вопросы</a:t>
              </a:r>
            </a:p>
          </p:txBody>
        </p:sp>
      </p:grpSp>
      <p:grpSp>
        <p:nvGrpSpPr>
          <p:cNvPr id="3" name="Группа 42"/>
          <p:cNvGrpSpPr>
            <a:grpSpLocks/>
          </p:cNvGrpSpPr>
          <p:nvPr/>
        </p:nvGrpSpPr>
        <p:grpSpPr bwMode="auto">
          <a:xfrm>
            <a:off x="2643188" y="473075"/>
            <a:ext cx="1785937" cy="1833563"/>
            <a:chOff x="71406" y="1000108"/>
            <a:chExt cx="1785982" cy="1833246"/>
          </a:xfrm>
        </p:grpSpPr>
        <p:sp>
          <p:nvSpPr>
            <p:cNvPr id="44" name="Прямоугольник с двумя скругленными противолежащими углами 43"/>
            <p:cNvSpPr/>
            <p:nvPr/>
          </p:nvSpPr>
          <p:spPr>
            <a:xfrm>
              <a:off x="71406" y="1000108"/>
              <a:ext cx="1785982" cy="1571353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79" name="TextBox 44"/>
            <p:cNvSpPr txBox="1">
              <a:spLocks noChangeArrowheads="1"/>
            </p:cNvSpPr>
            <p:nvPr/>
          </p:nvSpPr>
          <p:spPr bwMode="auto">
            <a:xfrm>
              <a:off x="71438" y="2277445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997,60</a:t>
              </a:r>
              <a:r>
                <a:rPr lang="ru-RU" sz="1200" b="1" dirty="0" err="1" smtClean="0">
                  <a:latin typeface="Calibri" pitchFamily="34" charset="0"/>
                </a:rPr>
                <a:t>тыс.руб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0,17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71406" y="2285761"/>
              <a:ext cx="17859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81" name="TextBox 48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latin typeface="Calibri" pitchFamily="34" charset="0"/>
                </a:rPr>
                <a:t>Национальная оборона</a:t>
              </a:r>
              <a:endParaRPr lang="ru-RU" sz="900">
                <a:latin typeface="Calibri" pitchFamily="34" charset="0"/>
              </a:endParaRPr>
            </a:p>
          </p:txBody>
        </p:sp>
      </p:grpSp>
      <p:grpSp>
        <p:nvGrpSpPr>
          <p:cNvPr id="4" name="Группа 58"/>
          <p:cNvGrpSpPr>
            <a:grpSpLocks/>
          </p:cNvGrpSpPr>
          <p:nvPr/>
        </p:nvGrpSpPr>
        <p:grpSpPr bwMode="auto">
          <a:xfrm>
            <a:off x="4786313" y="473075"/>
            <a:ext cx="1785937" cy="2125663"/>
            <a:chOff x="71406" y="1000108"/>
            <a:chExt cx="1785950" cy="2125634"/>
          </a:xfrm>
        </p:grpSpPr>
        <p:sp>
          <p:nvSpPr>
            <p:cNvPr id="60" name="Прямоугольник с двумя скругленными противолежащими углами 59"/>
            <p:cNvSpPr/>
            <p:nvPr/>
          </p:nvSpPr>
          <p:spPr>
            <a:xfrm>
              <a:off x="71406" y="1000108"/>
              <a:ext cx="1785950" cy="1571604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75" name="TextBox 60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5299,43</a:t>
              </a:r>
              <a:r>
                <a:rPr lang="ru-RU" sz="1200" b="1" dirty="0" smtClean="0">
                  <a:latin typeface="Calibri" pitchFamily="34" charset="0"/>
                </a:rPr>
                <a:t> </a:t>
              </a:r>
              <a:r>
                <a:rPr lang="ru-RU" sz="1200" b="1" dirty="0" err="1" smtClean="0">
                  <a:latin typeface="Calibri" pitchFamily="34" charset="0"/>
                </a:rPr>
                <a:t>тыс.руб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0,91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1406" y="2285965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77" name="TextBox 64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Calibri" pitchFamily="34" charset="0"/>
                </a:rPr>
                <a:t>Национальная безопасность и правоохранительная деятельность</a:t>
              </a:r>
            </a:p>
          </p:txBody>
        </p:sp>
      </p:grpSp>
      <p:grpSp>
        <p:nvGrpSpPr>
          <p:cNvPr id="5" name="Группа 66"/>
          <p:cNvGrpSpPr>
            <a:grpSpLocks/>
          </p:cNvGrpSpPr>
          <p:nvPr/>
        </p:nvGrpSpPr>
        <p:grpSpPr bwMode="auto">
          <a:xfrm>
            <a:off x="6811002" y="481189"/>
            <a:ext cx="1857375" cy="1817688"/>
            <a:chOff x="-32" y="1000108"/>
            <a:chExt cx="1857388" cy="1817857"/>
          </a:xfrm>
        </p:grpSpPr>
        <p:sp>
          <p:nvSpPr>
            <p:cNvPr id="68" name="Прямоугольник с двумя скругленными противолежащими углами 67"/>
            <p:cNvSpPr/>
            <p:nvPr/>
          </p:nvSpPr>
          <p:spPr>
            <a:xfrm>
              <a:off x="71407" y="1000108"/>
              <a:ext cx="1785949" cy="1571771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71" name="TextBox 68"/>
            <p:cNvSpPr txBox="1">
              <a:spLocks noChangeArrowheads="1"/>
            </p:cNvSpPr>
            <p:nvPr/>
          </p:nvSpPr>
          <p:spPr bwMode="auto">
            <a:xfrm>
              <a:off x="-32" y="2277444"/>
              <a:ext cx="1785951" cy="27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53001,31</a:t>
              </a:r>
              <a:r>
                <a:rPr lang="ru-RU" sz="1200" b="1" dirty="0" err="1" smtClean="0">
                  <a:latin typeface="Calibri" pitchFamily="34" charset="0"/>
                </a:rPr>
                <a:t>тыс.руб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9,11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71407" y="2286103"/>
              <a:ext cx="1785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73" name="TextBox 72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Calibri" pitchFamily="34" charset="0"/>
                </a:rPr>
                <a:t>Национальная экономика</a:t>
              </a:r>
            </a:p>
          </p:txBody>
        </p:sp>
      </p:grpSp>
      <p:grpSp>
        <p:nvGrpSpPr>
          <p:cNvPr id="7" name="Группа 74"/>
          <p:cNvGrpSpPr>
            <a:grpSpLocks/>
          </p:cNvGrpSpPr>
          <p:nvPr/>
        </p:nvGrpSpPr>
        <p:grpSpPr bwMode="auto">
          <a:xfrm>
            <a:off x="1619672" y="4645464"/>
            <a:ext cx="1818059" cy="1971675"/>
            <a:chOff x="-36469" y="1000108"/>
            <a:chExt cx="1893825" cy="1971746"/>
          </a:xfrm>
        </p:grpSpPr>
        <p:sp>
          <p:nvSpPr>
            <p:cNvPr id="76" name="Прямоугольник с двумя скругленными противолежащими углами 75"/>
            <p:cNvSpPr/>
            <p:nvPr/>
          </p:nvSpPr>
          <p:spPr>
            <a:xfrm>
              <a:off x="71406" y="1000108"/>
              <a:ext cx="1785950" cy="1571682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67" name="TextBox 76"/>
            <p:cNvSpPr txBox="1">
              <a:spLocks noChangeArrowheads="1"/>
            </p:cNvSpPr>
            <p:nvPr/>
          </p:nvSpPr>
          <p:spPr bwMode="auto">
            <a:xfrm>
              <a:off x="-36469" y="2285992"/>
              <a:ext cx="1893825" cy="277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6862,68</a:t>
              </a:r>
              <a:r>
                <a:rPr lang="ru-RU" sz="1200" b="1" dirty="0" smtClean="0">
                  <a:latin typeface="Calibri" pitchFamily="34" charset="0"/>
                </a:rPr>
                <a:t> </a:t>
              </a:r>
              <a:r>
                <a:rPr lang="ru-RU" sz="1200" b="1" dirty="0" err="1" smtClean="0">
                  <a:latin typeface="Calibri" pitchFamily="34" charset="0"/>
                </a:rPr>
                <a:t>тыс.руб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1,18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>
              <a:off x="71406" y="2286029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69" name="TextBox 80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dirty="0">
                  <a:latin typeface="Calibri" pitchFamily="34" charset="0"/>
                </a:rPr>
                <a:t>Жилищно-коммунальное хозяйство</a:t>
              </a:r>
            </a:p>
          </p:txBody>
        </p:sp>
      </p:grpSp>
      <p:grpSp>
        <p:nvGrpSpPr>
          <p:cNvPr id="8" name="Группа 91"/>
          <p:cNvGrpSpPr>
            <a:grpSpLocks/>
          </p:cNvGrpSpPr>
          <p:nvPr/>
        </p:nvGrpSpPr>
        <p:grpSpPr bwMode="auto">
          <a:xfrm>
            <a:off x="500063" y="2643188"/>
            <a:ext cx="1785937" cy="1817687"/>
            <a:chOff x="71406" y="1000108"/>
            <a:chExt cx="1785950" cy="1817857"/>
          </a:xfrm>
        </p:grpSpPr>
        <p:sp>
          <p:nvSpPr>
            <p:cNvPr id="93" name="Прямоугольник с двумя скругленными противолежащими углами 92"/>
            <p:cNvSpPr/>
            <p:nvPr/>
          </p:nvSpPr>
          <p:spPr>
            <a:xfrm>
              <a:off x="71406" y="1000108"/>
              <a:ext cx="1785950" cy="1571772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63" name="TextBox 93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295617,45</a:t>
              </a:r>
              <a:r>
                <a:rPr lang="ru-RU" sz="1200" b="1" dirty="0" err="1" smtClean="0">
                  <a:latin typeface="Calibri" pitchFamily="34" charset="0"/>
                </a:rPr>
                <a:t>т.р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50,84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>
              <a:off x="71406" y="2286103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65" name="TextBox 97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Calibri" pitchFamily="34" charset="0"/>
                </a:rPr>
                <a:t>Образование</a:t>
              </a:r>
            </a:p>
          </p:txBody>
        </p:sp>
      </p:grpSp>
      <p:grpSp>
        <p:nvGrpSpPr>
          <p:cNvPr id="9" name="Группа 99"/>
          <p:cNvGrpSpPr>
            <a:grpSpLocks/>
          </p:cNvGrpSpPr>
          <p:nvPr/>
        </p:nvGrpSpPr>
        <p:grpSpPr bwMode="auto">
          <a:xfrm>
            <a:off x="2643188" y="2643188"/>
            <a:ext cx="1785937" cy="1817687"/>
            <a:chOff x="71406" y="1000108"/>
            <a:chExt cx="1785950" cy="1817857"/>
          </a:xfrm>
        </p:grpSpPr>
        <p:sp>
          <p:nvSpPr>
            <p:cNvPr id="101" name="Прямоугольник с двумя скругленными противолежащими углами 100"/>
            <p:cNvSpPr/>
            <p:nvPr/>
          </p:nvSpPr>
          <p:spPr>
            <a:xfrm>
              <a:off x="71406" y="1000108"/>
              <a:ext cx="1785950" cy="1571772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59" name="TextBox 101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64611,90</a:t>
              </a:r>
              <a:r>
                <a:rPr lang="ru-RU" sz="1200" b="1" dirty="0" err="1" smtClean="0">
                  <a:latin typeface="Calibri" pitchFamily="34" charset="0"/>
                </a:rPr>
                <a:t>т.р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11,11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71406" y="2286103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61" name="TextBox 105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Calibri" pitchFamily="34" charset="0"/>
                </a:rPr>
                <a:t>Культура и кинематография</a:t>
              </a:r>
            </a:p>
          </p:txBody>
        </p:sp>
      </p:grpSp>
      <p:grpSp>
        <p:nvGrpSpPr>
          <p:cNvPr id="11" name="Группа 115"/>
          <p:cNvGrpSpPr>
            <a:grpSpLocks/>
          </p:cNvGrpSpPr>
          <p:nvPr/>
        </p:nvGrpSpPr>
        <p:grpSpPr bwMode="auto">
          <a:xfrm>
            <a:off x="4786313" y="2643188"/>
            <a:ext cx="1839912" cy="1817687"/>
            <a:chOff x="71406" y="1000108"/>
            <a:chExt cx="1785950" cy="1817857"/>
          </a:xfrm>
        </p:grpSpPr>
        <p:sp>
          <p:nvSpPr>
            <p:cNvPr id="117" name="Прямоугольник с двумя скругленными противолежащими углами 116"/>
            <p:cNvSpPr/>
            <p:nvPr/>
          </p:nvSpPr>
          <p:spPr>
            <a:xfrm>
              <a:off x="71406" y="1000108"/>
              <a:ext cx="1785950" cy="1571772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55" name="TextBox 117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16333,74</a:t>
              </a:r>
              <a:r>
                <a:rPr lang="ru-RU" sz="1200" b="1" dirty="0" smtClean="0">
                  <a:latin typeface="Calibri" pitchFamily="34" charset="0"/>
                </a:rPr>
                <a:t> </a:t>
              </a:r>
              <a:r>
                <a:rPr lang="ru-RU" sz="1200" b="1" dirty="0" err="1">
                  <a:latin typeface="Calibri" pitchFamily="34" charset="0"/>
                </a:rPr>
                <a:t>т.р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2,81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71406" y="2286103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57" name="TextBox 121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Calibri" pitchFamily="34" charset="0"/>
                </a:rPr>
                <a:t>Социальная политика</a:t>
              </a:r>
            </a:p>
          </p:txBody>
        </p:sp>
      </p:grpSp>
      <p:grpSp>
        <p:nvGrpSpPr>
          <p:cNvPr id="12" name="Группа 123"/>
          <p:cNvGrpSpPr>
            <a:grpSpLocks/>
          </p:cNvGrpSpPr>
          <p:nvPr/>
        </p:nvGrpSpPr>
        <p:grpSpPr bwMode="auto">
          <a:xfrm>
            <a:off x="7000875" y="2643188"/>
            <a:ext cx="1714500" cy="1971675"/>
            <a:chOff x="71406" y="1000108"/>
            <a:chExt cx="1785950" cy="1971746"/>
          </a:xfrm>
        </p:grpSpPr>
        <p:sp>
          <p:nvSpPr>
            <p:cNvPr id="125" name="Прямоугольник с двумя скругленными противолежащими углами 124"/>
            <p:cNvSpPr/>
            <p:nvPr/>
          </p:nvSpPr>
          <p:spPr>
            <a:xfrm>
              <a:off x="71406" y="1000108"/>
              <a:ext cx="1785950" cy="1571682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51" name="TextBox 125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7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17594,25</a:t>
              </a:r>
              <a:r>
                <a:rPr lang="ru-RU" sz="1200" b="1" dirty="0" smtClean="0">
                  <a:latin typeface="Calibri" pitchFamily="34" charset="0"/>
                </a:rPr>
                <a:t> </a:t>
              </a:r>
              <a:r>
                <a:rPr lang="ru-RU" sz="1200" b="1" dirty="0" err="1">
                  <a:latin typeface="Calibri" pitchFamily="34" charset="0"/>
                </a:rPr>
                <a:t>т.р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3,02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71406" y="2286029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53" name="TextBox 129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Calibri" pitchFamily="34" charset="0"/>
                </a:rPr>
                <a:t>Физическая культура и спорт</a:t>
              </a:r>
            </a:p>
          </p:txBody>
        </p:sp>
      </p:grpSp>
      <p:grpSp>
        <p:nvGrpSpPr>
          <p:cNvPr id="13" name="Группа 139"/>
          <p:cNvGrpSpPr>
            <a:grpSpLocks/>
          </p:cNvGrpSpPr>
          <p:nvPr/>
        </p:nvGrpSpPr>
        <p:grpSpPr bwMode="auto">
          <a:xfrm>
            <a:off x="3798601" y="4645464"/>
            <a:ext cx="1785937" cy="1817688"/>
            <a:chOff x="71406" y="1000108"/>
            <a:chExt cx="1785950" cy="1817854"/>
          </a:xfrm>
        </p:grpSpPr>
        <p:sp>
          <p:nvSpPr>
            <p:cNvPr id="141" name="Прямоугольник с двумя скругленными противолежащими углами 140"/>
            <p:cNvSpPr/>
            <p:nvPr/>
          </p:nvSpPr>
          <p:spPr>
            <a:xfrm>
              <a:off x="71406" y="1000108"/>
              <a:ext cx="1785950" cy="1571769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47" name="TextBox 141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98,60</a:t>
              </a:r>
              <a:r>
                <a:rPr lang="ru-RU" sz="1200" b="1" dirty="0" smtClean="0">
                  <a:latin typeface="Calibri" pitchFamily="34" charset="0"/>
                </a:rPr>
                <a:t> </a:t>
              </a:r>
              <a:r>
                <a:rPr lang="ru-RU" sz="1200" b="1" dirty="0" err="1">
                  <a:latin typeface="Calibri" pitchFamily="34" charset="0"/>
                </a:rPr>
                <a:t>т.р</a:t>
              </a:r>
              <a:r>
                <a:rPr lang="ru-RU" sz="1200" b="1" dirty="0">
                  <a:latin typeface="Calibri" pitchFamily="34" charset="0"/>
                </a:rPr>
                <a:t>./0,02%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71406" y="2286100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9" name="TextBox 145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46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Calibri" pitchFamily="34" charset="0"/>
                </a:rPr>
                <a:t>Здравоохранение</a:t>
              </a:r>
            </a:p>
          </p:txBody>
        </p:sp>
      </p:grpSp>
      <p:grpSp>
        <p:nvGrpSpPr>
          <p:cNvPr id="14" name="Группа 147"/>
          <p:cNvGrpSpPr>
            <a:grpSpLocks/>
          </p:cNvGrpSpPr>
          <p:nvPr/>
        </p:nvGrpSpPr>
        <p:grpSpPr bwMode="auto">
          <a:xfrm>
            <a:off x="5857873" y="4623605"/>
            <a:ext cx="2214563" cy="2079625"/>
            <a:chOff x="-88196" y="1000108"/>
            <a:chExt cx="2084223" cy="2079459"/>
          </a:xfrm>
        </p:grpSpPr>
        <p:sp>
          <p:nvSpPr>
            <p:cNvPr id="149" name="Прямоугольник с двумя скругленными противолежащими углами 148"/>
            <p:cNvSpPr/>
            <p:nvPr/>
          </p:nvSpPr>
          <p:spPr>
            <a:xfrm>
              <a:off x="71670" y="1000108"/>
              <a:ext cx="1785409" cy="1571500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43" name="TextBox 149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69586,94</a:t>
              </a:r>
              <a:r>
                <a:rPr lang="ru-RU" sz="1200" dirty="0" smtClean="0">
                  <a:latin typeface="Calibri" pitchFamily="34" charset="0"/>
                </a:rPr>
                <a:t> </a:t>
              </a:r>
              <a:r>
                <a:rPr lang="ru-RU" sz="1200" b="1" dirty="0" err="1">
                  <a:latin typeface="Calibri" pitchFamily="34" charset="0"/>
                </a:rPr>
                <a:t>т.р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1</a:t>
              </a:r>
              <a:r>
                <a:rPr lang="ru-RU" sz="1200" b="1" dirty="0" smtClean="0">
                  <a:latin typeface="Calibri" pitchFamily="34" charset="0"/>
                </a:rPr>
                <a:t>2</a:t>
              </a:r>
              <a:r>
                <a:rPr lang="en-US" sz="1200" b="1" dirty="0" smtClean="0">
                  <a:latin typeface="Calibri" pitchFamily="34" charset="0"/>
                </a:rPr>
                <a:t>,03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53" name="Прямая соединительная линия 152"/>
            <p:cNvCxnSpPr/>
            <p:nvPr/>
          </p:nvCxnSpPr>
          <p:spPr>
            <a:xfrm>
              <a:off x="71670" y="2285880"/>
              <a:ext cx="17854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5" name="TextBox 153"/>
            <p:cNvSpPr txBox="1">
              <a:spLocks noChangeArrowheads="1"/>
            </p:cNvSpPr>
            <p:nvPr/>
          </p:nvSpPr>
          <p:spPr bwMode="auto">
            <a:xfrm>
              <a:off x="-88196" y="2571743"/>
              <a:ext cx="2084223" cy="507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>
                  <a:latin typeface="Calibri" pitchFamily="34" charset="0"/>
                </a:rPr>
                <a:t>Межбюджетные трансферты бюджетам субъектов РФ и муниципальных образований общего характера</a:t>
              </a:r>
            </a:p>
          </p:txBody>
        </p:sp>
      </p:grpSp>
      <p:pic>
        <p:nvPicPr>
          <p:cNvPr id="348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603250"/>
            <a:ext cx="157956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945" y="4779794"/>
            <a:ext cx="15128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2746375"/>
            <a:ext cx="1576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746375"/>
            <a:ext cx="15716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0" y="2746375"/>
            <a:ext cx="1512888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8607" y="4753892"/>
            <a:ext cx="16478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Рисунок 81" descr="лечение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16764" y="4729341"/>
            <a:ext cx="15716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Рисунок 82" descr="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1775" y="2781300"/>
            <a:ext cx="1468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Рисунок 69" descr="нац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09875" y="536575"/>
            <a:ext cx="15716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Рисунок 70" descr="дороги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19938" y="5715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0" name="TextBox 76"/>
          <p:cNvSpPr txBox="1">
            <a:spLocks noChangeArrowheads="1"/>
          </p:cNvSpPr>
          <p:nvPr/>
        </p:nvSpPr>
        <p:spPr bwMode="auto">
          <a:xfrm>
            <a:off x="285750" y="214313"/>
            <a:ext cx="6864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41" name="Рисунок 77" descr="112edds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9188" y="571500"/>
            <a:ext cx="15716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793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"/>
          <p:cNvSpPr txBox="1">
            <a:spLocks noChangeArrowheads="1"/>
          </p:cNvSpPr>
          <p:nvPr/>
        </p:nvSpPr>
        <p:spPr bwMode="auto">
          <a:xfrm>
            <a:off x="1928813" y="1214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931" name="TextBox 5"/>
          <p:cNvSpPr txBox="1">
            <a:spLocks noChangeArrowheads="1"/>
          </p:cNvSpPr>
          <p:nvPr/>
        </p:nvSpPr>
        <p:spPr bwMode="auto">
          <a:xfrm>
            <a:off x="827584" y="14366"/>
            <a:ext cx="7662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Доля расходов местного бюджета сформированных программно-целевым методом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Пировском районе</a:t>
            </a:r>
          </a:p>
        </p:txBody>
      </p:sp>
      <p:sp>
        <p:nvSpPr>
          <p:cNvPr id="35932" name="TextBox 8"/>
          <p:cNvSpPr txBox="1">
            <a:spLocks noChangeArrowheads="1"/>
          </p:cNvSpPr>
          <p:nvPr/>
        </p:nvSpPr>
        <p:spPr bwMode="auto">
          <a:xfrm>
            <a:off x="285750" y="214313"/>
            <a:ext cx="6864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10494"/>
              </p:ext>
            </p:extLst>
          </p:nvPr>
        </p:nvGraphicFramePr>
        <p:xfrm>
          <a:off x="107504" y="855663"/>
          <a:ext cx="8928991" cy="606222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533899"/>
                <a:gridCol w="2287638"/>
                <a:gridCol w="1053727"/>
                <a:gridCol w="1053727"/>
              </a:tblGrid>
              <a:tr h="25595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показателя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Объем средств местного бюджета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% исполнения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301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сумма бюджетных ассигнований на </a:t>
                      </a:r>
                      <a:r>
                        <a:rPr lang="ru-RU" sz="1050" dirty="0" smtClean="0">
                          <a:effectLst/>
                        </a:rPr>
                        <a:t>20</a:t>
                      </a:r>
                      <a:r>
                        <a:rPr lang="en-US" sz="1050" dirty="0" smtClean="0">
                          <a:effectLst/>
                        </a:rPr>
                        <a:t>20</a:t>
                      </a:r>
                      <a:r>
                        <a:rPr lang="ru-RU" sz="1050" dirty="0" smtClean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исполнено на отчетную дату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1. Всего расходы местного бюджета, тыс. руб.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590577,26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581496,18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98,46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Пировского района "Управление муниципальными финансами"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74856,18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74849,12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99,99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23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Муниципальная программа "Развитие образования Пировского района"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304018,01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303388,09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99,79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" Система социальной защиты населения Пировского района"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162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Пировского района "Развитие сельского хозяйства в Пировском районе"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3035,75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2993,85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98,62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253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Пировского района "Реформирование и модернизация жилищно-коммунального хозяйства и повышение энергетической эффективности Пировского района"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17929,64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15308,38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85,38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Муниципальная программа "Развитие физической культуры и спорта в Пировском районе"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18067,22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17594,25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97,38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48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Муниципальная программа Пировского района "Молодежь Пировского района в 21веке"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4919,15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4914,83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99,91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67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Пировского района "Развитие культуры"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66996,62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66991,80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185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Пировского района "Развитие и поддержка малого и (или) среднего предпринимательства на территории  Пировского района"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20937,70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20520,65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98,01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33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Пировского района "Содействие развитию местного самоуправления"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3597,36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3138,29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87,24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51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Пировского района "Управление муниципальным имуществом"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652,00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652,00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dirty="0" smtClean="0">
                          <a:effectLst/>
                        </a:rPr>
                        <a:t>Муниципальная</a:t>
                      </a:r>
                      <a:r>
                        <a:rPr lang="ru-RU" sz="1050" baseline="0" dirty="0" smtClean="0">
                          <a:effectLst/>
                        </a:rPr>
                        <a:t> программа «Охрана окружающей среды в Пировском районе»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120,28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98,60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81,98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программа «Развитие транспортной системы Пировского района»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24545,08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24026,26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97,89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3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Всего по муниципальным программам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539674,99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534476,12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99,04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Не программные расходы главы района и органа местного самоуправления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50902,27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47020,06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92,37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</a:tr>
              <a:tr h="324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2. Доля расходов местного бюджета сформированных программно-целевым методом, 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93,75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91,91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251447" y="485669"/>
            <a:ext cx="403033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88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Результаты хода выполнения мероприятий программы в </a:t>
            </a:r>
            <a:r>
              <a:rPr lang="en-US" alt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</a:t>
            </a:r>
            <a:r>
              <a:rPr lang="ru-RU" alt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</a:t>
            </a:r>
            <a:r>
              <a:rPr lang="en-US" alt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году.</a:t>
            </a: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107505" y="908720"/>
            <a:ext cx="5090266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Реализация программы «Развитие культуры осуществлялась посредством четырёх подпрограмм и отдельного мероприятия программы. В 2020 г.  услуги населению Пировского района оказывали  Муниципальная  централизованная библиотечная система Пировского района, в которую входят 15 библиотек, МБУК «Центр ремесел Домострой», МБУ ДО «</a:t>
            </a:r>
            <a:r>
              <a:rPr lang="ru-RU" altLang="ru-RU" sz="1000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Пировская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детская школа искусств» и 21 учреждение клубного типа.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За 2020 г. число культурно-массовых мероприятий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Составило 2515, из них для детей до 14 лет 939.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Объём поступлений новых  изданий в библиотеки района составил 1775 экземпляров, коэффициент посещаемости библиотек 6,2% от читаемого населения. Число пользователей книжных фондов в 2020 году, составляет 4017человека.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Доводимость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 до выпуска детей в Детской школе искусств составляет 15 чел.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В районном архиве доля оцифрованных описей составляет 100% единиц хранения.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На базе центра ремёсел «Домострой» успешно реализуется социально-культурные проекты, собирающие вокруг себя не только детей и родителей приемных семей, но и семей со всего Пировского района, а так же гостей из соседних городов и районов.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53  воспитанников детской школы искусств приняли участие в зональных краевых, конкурсах изобразительного и исполнительского мастерства.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За счет субсидии за содействие развитию налогового потенциала было приобретено видеонаблюдение на сумму 100 тыс. руб. в МБУК МЦКС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В рамках ГП «Развитие культуры и туризма» приобретено световое оборудование на сумму 559,94 тыс. руб.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Творческие коллективы и солисты района в течении года принимали участие в различных краевых мероприятиях и конкурсах такие как «Сибирская глубинка», «Афганский ветер», «Легенды России».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-1"/>
            <a:ext cx="9144000" cy="6650039"/>
            <a:chOff x="0" y="-1"/>
            <a:chExt cx="9144000" cy="6650039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-1"/>
              <a:ext cx="9144000" cy="468001"/>
              <a:chOff x="0" y="-1"/>
              <a:chExt cx="9144000" cy="468001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-1"/>
                <a:ext cx="9144000" cy="408781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0"/>
              <p:cNvSpPr/>
              <p:nvPr/>
            </p:nvSpPr>
            <p:spPr>
              <a:xfrm>
                <a:off x="3491880" y="116633"/>
                <a:ext cx="5472733" cy="351367"/>
              </a:xfrm>
              <a:custGeom>
                <a:avLst/>
                <a:gdLst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0 w 3456509"/>
                  <a:gd name="connsiteY3" fmla="*/ 321227 h 321227"/>
                  <a:gd name="connsiteX4" fmla="*/ 0 w 3456509"/>
                  <a:gd name="connsiteY4" fmla="*/ 0 h 321227"/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647700 w 3456509"/>
                  <a:gd name="connsiteY3" fmla="*/ 321227 h 321227"/>
                  <a:gd name="connsiteX4" fmla="*/ 0 w 3456509"/>
                  <a:gd name="connsiteY4" fmla="*/ 0 h 32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6509" h="321227">
                    <a:moveTo>
                      <a:pt x="0" y="0"/>
                    </a:moveTo>
                    <a:lnTo>
                      <a:pt x="3456509" y="0"/>
                    </a:lnTo>
                    <a:lnTo>
                      <a:pt x="3456509" y="321227"/>
                    </a:lnTo>
                    <a:lnTo>
                      <a:pt x="647700" y="321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0" y="432000"/>
                <a:ext cx="9144000" cy="36000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"/>
            <p:cNvSpPr/>
            <p:nvPr/>
          </p:nvSpPr>
          <p:spPr>
            <a:xfrm>
              <a:off x="1304925" y="6453188"/>
              <a:ext cx="3003550" cy="196850"/>
            </a:xfrm>
            <a:custGeom>
              <a:avLst/>
              <a:gdLst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354711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83439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834390 w 3547110"/>
                <a:gd name="connsiteY4" fmla="*/ 0 h 251460"/>
                <a:gd name="connsiteX0" fmla="*/ 834390 w 3547110"/>
                <a:gd name="connsiteY0" fmla="*/ 0 h 262890"/>
                <a:gd name="connsiteX1" fmla="*/ 3547110 w 3547110"/>
                <a:gd name="connsiteY1" fmla="*/ 0 h 262890"/>
                <a:gd name="connsiteX2" fmla="*/ 2621280 w 3547110"/>
                <a:gd name="connsiteY2" fmla="*/ 262890 h 262890"/>
                <a:gd name="connsiteX3" fmla="*/ 0 w 3547110"/>
                <a:gd name="connsiteY3" fmla="*/ 251460 h 262890"/>
                <a:gd name="connsiteX4" fmla="*/ 834390 w 3547110"/>
                <a:gd name="connsiteY4" fmla="*/ 0 h 262890"/>
                <a:gd name="connsiteX0" fmla="*/ 834390 w 4004310"/>
                <a:gd name="connsiteY0" fmla="*/ 0 h 262890"/>
                <a:gd name="connsiteX1" fmla="*/ 4004310 w 4004310"/>
                <a:gd name="connsiteY1" fmla="*/ 0 h 262890"/>
                <a:gd name="connsiteX2" fmla="*/ 2621280 w 4004310"/>
                <a:gd name="connsiteY2" fmla="*/ 262890 h 262890"/>
                <a:gd name="connsiteX3" fmla="*/ 0 w 4004310"/>
                <a:gd name="connsiteY3" fmla="*/ 251460 h 262890"/>
                <a:gd name="connsiteX4" fmla="*/ 834390 w 4004310"/>
                <a:gd name="connsiteY4" fmla="*/ 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10" h="262890">
                  <a:moveTo>
                    <a:pt x="834390" y="0"/>
                  </a:moveTo>
                  <a:lnTo>
                    <a:pt x="4004310" y="0"/>
                  </a:lnTo>
                  <a:lnTo>
                    <a:pt x="2621280" y="262890"/>
                  </a:lnTo>
                  <a:lnTo>
                    <a:pt x="0" y="251460"/>
                  </a:lnTo>
                  <a:lnTo>
                    <a:pt x="83439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sz="900" b="1" i="1" dirty="0"/>
                <a:t>Бюджет для граждан             </a:t>
              </a:r>
              <a:r>
                <a:rPr lang="en-US" sz="900" b="1" i="1" dirty="0" smtClean="0"/>
                <a:t>32</a:t>
              </a:r>
              <a:endParaRPr lang="ru-RU" sz="900" b="1" i="1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137834" y="96011"/>
            <a:ext cx="482677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1750" b="1" dirty="0">
                <a:solidFill>
                  <a:srgbClr val="0B23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культуры»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93" y="674323"/>
            <a:ext cx="3851920" cy="25692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70" y="3429000"/>
            <a:ext cx="3845543" cy="2564947"/>
          </a:xfrm>
          <a:prstGeom prst="rect">
            <a:avLst/>
          </a:prstGeom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28042"/>
              </p:ext>
            </p:extLst>
          </p:nvPr>
        </p:nvGraphicFramePr>
        <p:xfrm>
          <a:off x="395536" y="5780439"/>
          <a:ext cx="4319712" cy="8695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77715"/>
                <a:gridCol w="982141"/>
                <a:gridCol w="1079928"/>
                <a:gridCol w="1079928"/>
              </a:tblGrid>
              <a:tr h="325461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Исполнение за 2020 г.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Объем финансирования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40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2021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2022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2023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15538"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66991,80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69489,32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66703,92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65572,27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575561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97363" y="1139825"/>
            <a:ext cx="4732337" cy="360363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endParaRPr lang="ru-RU" sz="16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821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r="5942"/>
          <a:stretch/>
        </p:blipFill>
        <p:spPr bwMode="auto">
          <a:xfrm>
            <a:off x="362316" y="982135"/>
            <a:ext cx="1440160" cy="108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38" y="1778017"/>
            <a:ext cx="1441425" cy="108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3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92" y="4067588"/>
            <a:ext cx="1440000" cy="108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0" y="-1"/>
            <a:ext cx="9144000" cy="6650039"/>
            <a:chOff x="0" y="-1"/>
            <a:chExt cx="9144000" cy="6650039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0" y="-1"/>
              <a:ext cx="9144000" cy="468001"/>
              <a:chOff x="0" y="-1"/>
              <a:chExt cx="9144000" cy="468001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0" y="-1"/>
                <a:ext cx="9144000" cy="408781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10"/>
              <p:cNvSpPr/>
              <p:nvPr/>
            </p:nvSpPr>
            <p:spPr>
              <a:xfrm>
                <a:off x="3491880" y="116633"/>
                <a:ext cx="5472733" cy="351367"/>
              </a:xfrm>
              <a:custGeom>
                <a:avLst/>
                <a:gdLst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0 w 3456509"/>
                  <a:gd name="connsiteY3" fmla="*/ 321227 h 321227"/>
                  <a:gd name="connsiteX4" fmla="*/ 0 w 3456509"/>
                  <a:gd name="connsiteY4" fmla="*/ 0 h 321227"/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647700 w 3456509"/>
                  <a:gd name="connsiteY3" fmla="*/ 321227 h 321227"/>
                  <a:gd name="connsiteX4" fmla="*/ 0 w 3456509"/>
                  <a:gd name="connsiteY4" fmla="*/ 0 h 32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6509" h="321227">
                    <a:moveTo>
                      <a:pt x="0" y="0"/>
                    </a:moveTo>
                    <a:lnTo>
                      <a:pt x="3456509" y="0"/>
                    </a:lnTo>
                    <a:lnTo>
                      <a:pt x="3456509" y="321227"/>
                    </a:lnTo>
                    <a:lnTo>
                      <a:pt x="647700" y="321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0" y="432000"/>
                <a:ext cx="9144000" cy="36000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Прямоугольник 1"/>
            <p:cNvSpPr/>
            <p:nvPr/>
          </p:nvSpPr>
          <p:spPr>
            <a:xfrm>
              <a:off x="1304925" y="6453188"/>
              <a:ext cx="3003550" cy="196850"/>
            </a:xfrm>
            <a:custGeom>
              <a:avLst/>
              <a:gdLst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354711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83439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834390 w 3547110"/>
                <a:gd name="connsiteY4" fmla="*/ 0 h 251460"/>
                <a:gd name="connsiteX0" fmla="*/ 834390 w 3547110"/>
                <a:gd name="connsiteY0" fmla="*/ 0 h 262890"/>
                <a:gd name="connsiteX1" fmla="*/ 3547110 w 3547110"/>
                <a:gd name="connsiteY1" fmla="*/ 0 h 262890"/>
                <a:gd name="connsiteX2" fmla="*/ 2621280 w 3547110"/>
                <a:gd name="connsiteY2" fmla="*/ 262890 h 262890"/>
                <a:gd name="connsiteX3" fmla="*/ 0 w 3547110"/>
                <a:gd name="connsiteY3" fmla="*/ 251460 h 262890"/>
                <a:gd name="connsiteX4" fmla="*/ 834390 w 3547110"/>
                <a:gd name="connsiteY4" fmla="*/ 0 h 262890"/>
                <a:gd name="connsiteX0" fmla="*/ 834390 w 4004310"/>
                <a:gd name="connsiteY0" fmla="*/ 0 h 262890"/>
                <a:gd name="connsiteX1" fmla="*/ 4004310 w 4004310"/>
                <a:gd name="connsiteY1" fmla="*/ 0 h 262890"/>
                <a:gd name="connsiteX2" fmla="*/ 2621280 w 4004310"/>
                <a:gd name="connsiteY2" fmla="*/ 262890 h 262890"/>
                <a:gd name="connsiteX3" fmla="*/ 0 w 4004310"/>
                <a:gd name="connsiteY3" fmla="*/ 251460 h 262890"/>
                <a:gd name="connsiteX4" fmla="*/ 834390 w 4004310"/>
                <a:gd name="connsiteY4" fmla="*/ 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10" h="262890">
                  <a:moveTo>
                    <a:pt x="834390" y="0"/>
                  </a:moveTo>
                  <a:lnTo>
                    <a:pt x="4004310" y="0"/>
                  </a:lnTo>
                  <a:lnTo>
                    <a:pt x="2621280" y="262890"/>
                  </a:lnTo>
                  <a:lnTo>
                    <a:pt x="0" y="251460"/>
                  </a:lnTo>
                  <a:lnTo>
                    <a:pt x="83439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sz="900" b="1" i="1" dirty="0"/>
                <a:t>Бюджет для граждан             </a:t>
              </a:r>
              <a:r>
                <a:rPr lang="en-US" sz="900" b="1" i="1" dirty="0" smtClean="0"/>
                <a:t>30</a:t>
              </a:r>
              <a:endParaRPr lang="ru-RU" sz="900" b="1" i="1" dirty="0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137834" y="96011"/>
            <a:ext cx="482677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1750" b="1" dirty="0">
                <a:solidFill>
                  <a:srgbClr val="0B23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образования Пировского района»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6" y="2899266"/>
            <a:ext cx="1428300" cy="10800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19" name="Прямоугольник 35"/>
          <p:cNvSpPr>
            <a:spLocks noChangeArrowheads="1"/>
          </p:cNvSpPr>
          <p:nvPr/>
        </p:nvSpPr>
        <p:spPr bwMode="auto">
          <a:xfrm>
            <a:off x="250825" y="659618"/>
            <a:ext cx="4681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Результаты реализации программы в 2020 году.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35696" y="977116"/>
            <a:ext cx="7128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x-none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базе 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x-none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школ функционируют физкультурно-спортивны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x-none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клуб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x-none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них занимается около 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310 </a:t>
            </a:r>
            <a:r>
              <a:rPr lang="x-none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человек. Ключевыми мероприятиями внеурочной физкультурно-спортивной деятельности учащихся  Пировского района  традиционно являются Всероссийские спортивные соревнования школьников «Президентские состязания» и  соревнования краевого проекта «Школьная спортивная лига». </a:t>
            </a:r>
            <a:endParaRPr lang="ru-RU" sz="1000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4055" y="2128552"/>
            <a:ext cx="7123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Дополнительное образование, выраженное кружковой, исследовательской и спортивной деятельностью, охватывает около 80 % учащихся. В творческих и спортивных объединениях МБОУ ДО «Центр внешкольной работы» проводят свой досуг более 520 учащихся, около 330 учащихся заняты в кружках при общеобразовательных учреждениях.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2894573"/>
            <a:ext cx="71082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В районе дошкольные учреждения и дошкольные группы полного дня посещает 321 ребенок.</a:t>
            </a:r>
          </a:p>
          <a:p>
            <a:pPr eaLnBrk="1" hangingPunct="1">
              <a:defRPr/>
            </a:pP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В 2020-2021 учебном году в школах района обучается 954 учащихся.</a:t>
            </a:r>
          </a:p>
          <a:p>
            <a:pPr eaLnBrk="1" hangingPunct="1">
              <a:defRPr/>
            </a:pP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Для 114 учащихся обучение организовано по адаптированным образовательным программам</a:t>
            </a:r>
          </a:p>
          <a:p>
            <a:pPr eaLnBrk="1" hangingPunct="1">
              <a:defRPr/>
            </a:pPr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1 детей в соответствии с их образовательными потребностями обучаются на дому по индивидуальным образовательным программам.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4291" y="3997595"/>
            <a:ext cx="71238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Организация лагерей с дневным пребыванием детей на базах образовательных учреждений района является одним из приоритетных направлений отдыха, оздоровления и занятости школьников в летний период. В 2020 году на территории Пировского района пришкольные лагеря с дневным пребыванием детей в связи с ограничительными мероприятиями в рамках противодействия распространению новой </a:t>
            </a:r>
            <a:r>
              <a:rPr lang="ru-RU" sz="1000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коронавирусной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инфекции не функционировали. В каждом образовательном учреждении  был разработан план мероприятий по организации летней занятости школьников в дистанционном формате, запланированы и проведены мероприятия и конкурсы различной направленности. 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Трудоустройство старшеклассников – 82 человека.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89932" y="5201387"/>
            <a:ext cx="71289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2020 году на территории района проживало </a:t>
            </a:r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 детей-сирот и детей, оставшихся без попечения родителей, из них </a:t>
            </a:r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детей –сирот проживают в </a:t>
            </a:r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приемной семье, 27 детей проживают под опекой в 17 семьях.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0926"/>
              </p:ext>
            </p:extLst>
          </p:nvPr>
        </p:nvGraphicFramePr>
        <p:xfrm>
          <a:off x="362316" y="5755385"/>
          <a:ext cx="4319712" cy="92424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77715"/>
                <a:gridCol w="982141"/>
                <a:gridCol w="1079928"/>
                <a:gridCol w="1079928"/>
              </a:tblGrid>
              <a:tr h="284167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Исполнение за 2020 г.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Объем финансирования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59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</a:t>
                      </a:r>
                      <a:r>
                        <a:rPr lang="en-US" sz="900" b="1" dirty="0" smtClean="0">
                          <a:solidFill>
                            <a:srgbClr val="333399"/>
                          </a:solidFill>
                        </a:rPr>
                        <a:t>2</a:t>
                      </a:r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1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2022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2023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59272">
                <a:tc>
                  <a:txBody>
                    <a:bodyPr/>
                    <a:lstStyle/>
                    <a:p>
                      <a:r>
                        <a:rPr lang="ru-RU" sz="105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303308,79</a:t>
                      </a:r>
                      <a:endParaRPr lang="ru-RU" sz="105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313954,98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311330,90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299943,60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291799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238459" y="633257"/>
            <a:ext cx="8726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Результаты хода выполнения мероприятий программы в целом в 20</a:t>
            </a:r>
            <a:r>
              <a:rPr lang="en-US" alt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</a:t>
            </a:r>
            <a:r>
              <a:rPr lang="ru-RU" alt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году в свете достижения поставленных задач.</a:t>
            </a:r>
            <a:endParaRPr lang="ru-RU" altLang="ru-RU" sz="12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1403648" y="5181421"/>
            <a:ext cx="6857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на реализацию неотложных мероприятий по повышению эксплуатационной надежности объектов коммунальной инфраструктуры Пировского муниципального округа, из краевого бюджета предоставлена субсидия в размере 2 миллиона 990 тысяч рублей</a:t>
            </a:r>
            <a:r>
              <a:rPr lang="ru-RU" alt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1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altLang="ru-RU" sz="1100" b="1" dirty="0">
              <a:solidFill>
                <a:schemeClr val="tx2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80325" y="2904253"/>
            <a:ext cx="5712155" cy="2263529"/>
          </a:xfrm>
          <a:prstGeom prst="rect">
            <a:avLst/>
          </a:prstGeom>
          <a:solidFill>
            <a:srgbClr val="8DD8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1994" name="Прямоугольник 11"/>
          <p:cNvSpPr>
            <a:spLocks noChangeArrowheads="1"/>
          </p:cNvSpPr>
          <p:nvPr/>
        </p:nvSpPr>
        <p:spPr bwMode="auto">
          <a:xfrm>
            <a:off x="3180326" y="2914248"/>
            <a:ext cx="562495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выполнения мероприятий на котельных района заменено 3 водогрейных котла, а так же выполнен капитальный ремонт водонапорной башни в с. Троица</a:t>
            </a:r>
          </a:p>
          <a:p>
            <a:pPr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Запланированные мероприятия выполнены в полном объеме , освоение средств составило 2499,97 рублей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34435" y="1021088"/>
            <a:ext cx="4479248" cy="3842822"/>
            <a:chOff x="463549" y="1465228"/>
            <a:chExt cx="4479248" cy="3842822"/>
          </a:xfrm>
        </p:grpSpPr>
        <p:pic>
          <p:nvPicPr>
            <p:cNvPr id="41989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" y="3456226"/>
              <a:ext cx="2470685" cy="185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463549" y="3446046"/>
              <a:ext cx="2470685" cy="186200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41997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814" y="1482023"/>
              <a:ext cx="2206983" cy="1656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738104" y="1465228"/>
              <a:ext cx="2204693" cy="165984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41999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49" y="1709829"/>
              <a:ext cx="2470685" cy="159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485424" y="1709529"/>
              <a:ext cx="2448809" cy="158695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0" y="-1"/>
            <a:ext cx="9144000" cy="6650039"/>
            <a:chOff x="0" y="-1"/>
            <a:chExt cx="9144000" cy="665003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0" y="-1"/>
              <a:ext cx="9144000" cy="468001"/>
              <a:chOff x="0" y="-1"/>
              <a:chExt cx="9144000" cy="468001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0" y="-1"/>
                <a:ext cx="9144000" cy="408781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10"/>
              <p:cNvSpPr/>
              <p:nvPr/>
            </p:nvSpPr>
            <p:spPr>
              <a:xfrm>
                <a:off x="3491880" y="116633"/>
                <a:ext cx="5472733" cy="351367"/>
              </a:xfrm>
              <a:custGeom>
                <a:avLst/>
                <a:gdLst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0 w 3456509"/>
                  <a:gd name="connsiteY3" fmla="*/ 321227 h 321227"/>
                  <a:gd name="connsiteX4" fmla="*/ 0 w 3456509"/>
                  <a:gd name="connsiteY4" fmla="*/ 0 h 321227"/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647700 w 3456509"/>
                  <a:gd name="connsiteY3" fmla="*/ 321227 h 321227"/>
                  <a:gd name="connsiteX4" fmla="*/ 0 w 3456509"/>
                  <a:gd name="connsiteY4" fmla="*/ 0 h 32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6509" h="321227">
                    <a:moveTo>
                      <a:pt x="0" y="0"/>
                    </a:moveTo>
                    <a:lnTo>
                      <a:pt x="3456509" y="0"/>
                    </a:lnTo>
                    <a:lnTo>
                      <a:pt x="3456509" y="321227"/>
                    </a:lnTo>
                    <a:lnTo>
                      <a:pt x="647700" y="321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0" y="432000"/>
                <a:ext cx="9144000" cy="36000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Прямоугольник 1"/>
            <p:cNvSpPr/>
            <p:nvPr/>
          </p:nvSpPr>
          <p:spPr>
            <a:xfrm>
              <a:off x="1304925" y="6453188"/>
              <a:ext cx="3003550" cy="196850"/>
            </a:xfrm>
            <a:custGeom>
              <a:avLst/>
              <a:gdLst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354711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83439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834390 w 3547110"/>
                <a:gd name="connsiteY4" fmla="*/ 0 h 251460"/>
                <a:gd name="connsiteX0" fmla="*/ 834390 w 3547110"/>
                <a:gd name="connsiteY0" fmla="*/ 0 h 262890"/>
                <a:gd name="connsiteX1" fmla="*/ 3547110 w 3547110"/>
                <a:gd name="connsiteY1" fmla="*/ 0 h 262890"/>
                <a:gd name="connsiteX2" fmla="*/ 2621280 w 3547110"/>
                <a:gd name="connsiteY2" fmla="*/ 262890 h 262890"/>
                <a:gd name="connsiteX3" fmla="*/ 0 w 3547110"/>
                <a:gd name="connsiteY3" fmla="*/ 251460 h 262890"/>
                <a:gd name="connsiteX4" fmla="*/ 834390 w 3547110"/>
                <a:gd name="connsiteY4" fmla="*/ 0 h 262890"/>
                <a:gd name="connsiteX0" fmla="*/ 834390 w 4004310"/>
                <a:gd name="connsiteY0" fmla="*/ 0 h 262890"/>
                <a:gd name="connsiteX1" fmla="*/ 4004310 w 4004310"/>
                <a:gd name="connsiteY1" fmla="*/ 0 h 262890"/>
                <a:gd name="connsiteX2" fmla="*/ 2621280 w 4004310"/>
                <a:gd name="connsiteY2" fmla="*/ 262890 h 262890"/>
                <a:gd name="connsiteX3" fmla="*/ 0 w 4004310"/>
                <a:gd name="connsiteY3" fmla="*/ 251460 h 262890"/>
                <a:gd name="connsiteX4" fmla="*/ 834390 w 4004310"/>
                <a:gd name="connsiteY4" fmla="*/ 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10" h="262890">
                  <a:moveTo>
                    <a:pt x="834390" y="0"/>
                  </a:moveTo>
                  <a:lnTo>
                    <a:pt x="4004310" y="0"/>
                  </a:lnTo>
                  <a:lnTo>
                    <a:pt x="2621280" y="262890"/>
                  </a:lnTo>
                  <a:lnTo>
                    <a:pt x="0" y="251460"/>
                  </a:lnTo>
                  <a:lnTo>
                    <a:pt x="83439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sz="900" b="1" i="1" dirty="0"/>
                <a:t>Бюджет для граждан             </a:t>
              </a:r>
              <a:r>
                <a:rPr lang="en-US" sz="900" b="1" i="1" dirty="0" smtClean="0"/>
                <a:t>38</a:t>
              </a:r>
              <a:endParaRPr lang="ru-RU" sz="900" b="1" i="1" dirty="0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137834" y="96011"/>
            <a:ext cx="482677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1750" b="1" dirty="0">
                <a:solidFill>
                  <a:srgbClr val="0B23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ЖИЛИЩНО-КОММУНАЛЬНОЕ ХОЗЯЙСТВО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10669"/>
            <a:ext cx="3415888" cy="162393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716015" y="1188392"/>
            <a:ext cx="3415889" cy="16462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32096"/>
              </p:ext>
            </p:extLst>
          </p:nvPr>
        </p:nvGraphicFramePr>
        <p:xfrm>
          <a:off x="4485572" y="5813623"/>
          <a:ext cx="4319712" cy="8695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77715"/>
                <a:gridCol w="982141"/>
                <a:gridCol w="1079928"/>
                <a:gridCol w="1079928"/>
              </a:tblGrid>
              <a:tr h="325461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Исполнение за 2020 г.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Объем финансирования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40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2021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2022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2023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15538"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15308,38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17841,40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17417,54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39069,34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617604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Прямоугольник 4"/>
          <p:cNvSpPr>
            <a:spLocks noChangeArrowheads="1"/>
          </p:cNvSpPr>
          <p:nvPr/>
        </p:nvSpPr>
        <p:spPr bwMode="auto">
          <a:xfrm>
            <a:off x="2262880" y="4800772"/>
            <a:ext cx="6912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 реализацию программы Развитие транспортной системы  «Пировского муниципального округа» в 2021 году выделено:</a:t>
            </a:r>
            <a:endParaRPr lang="ru-RU" altLang="ru-RU" sz="1000" b="1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22" y="5200882"/>
            <a:ext cx="1321589" cy="880778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85" y="4859360"/>
            <a:ext cx="1175014" cy="880778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0" y="-1"/>
            <a:ext cx="9144000" cy="6650039"/>
            <a:chOff x="0" y="-1"/>
            <a:chExt cx="9144000" cy="6650039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-1"/>
              <a:ext cx="9144000" cy="468001"/>
              <a:chOff x="0" y="-1"/>
              <a:chExt cx="9144000" cy="468001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-1"/>
                <a:ext cx="9144000" cy="408781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0"/>
              <p:cNvSpPr/>
              <p:nvPr/>
            </p:nvSpPr>
            <p:spPr>
              <a:xfrm>
                <a:off x="3491880" y="116633"/>
                <a:ext cx="5472733" cy="351367"/>
              </a:xfrm>
              <a:custGeom>
                <a:avLst/>
                <a:gdLst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0 w 3456509"/>
                  <a:gd name="connsiteY3" fmla="*/ 321227 h 321227"/>
                  <a:gd name="connsiteX4" fmla="*/ 0 w 3456509"/>
                  <a:gd name="connsiteY4" fmla="*/ 0 h 321227"/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647700 w 3456509"/>
                  <a:gd name="connsiteY3" fmla="*/ 321227 h 321227"/>
                  <a:gd name="connsiteX4" fmla="*/ 0 w 3456509"/>
                  <a:gd name="connsiteY4" fmla="*/ 0 h 32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6509" h="321227">
                    <a:moveTo>
                      <a:pt x="0" y="0"/>
                    </a:moveTo>
                    <a:lnTo>
                      <a:pt x="3456509" y="0"/>
                    </a:lnTo>
                    <a:lnTo>
                      <a:pt x="3456509" y="321227"/>
                    </a:lnTo>
                    <a:lnTo>
                      <a:pt x="647700" y="321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0" y="432000"/>
                <a:ext cx="9144000" cy="36000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"/>
            <p:cNvSpPr/>
            <p:nvPr/>
          </p:nvSpPr>
          <p:spPr>
            <a:xfrm>
              <a:off x="1304925" y="6453188"/>
              <a:ext cx="3003550" cy="196850"/>
            </a:xfrm>
            <a:custGeom>
              <a:avLst/>
              <a:gdLst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354711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83439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834390 w 3547110"/>
                <a:gd name="connsiteY4" fmla="*/ 0 h 251460"/>
                <a:gd name="connsiteX0" fmla="*/ 834390 w 3547110"/>
                <a:gd name="connsiteY0" fmla="*/ 0 h 262890"/>
                <a:gd name="connsiteX1" fmla="*/ 3547110 w 3547110"/>
                <a:gd name="connsiteY1" fmla="*/ 0 h 262890"/>
                <a:gd name="connsiteX2" fmla="*/ 2621280 w 3547110"/>
                <a:gd name="connsiteY2" fmla="*/ 262890 h 262890"/>
                <a:gd name="connsiteX3" fmla="*/ 0 w 3547110"/>
                <a:gd name="connsiteY3" fmla="*/ 251460 h 262890"/>
                <a:gd name="connsiteX4" fmla="*/ 834390 w 3547110"/>
                <a:gd name="connsiteY4" fmla="*/ 0 h 262890"/>
                <a:gd name="connsiteX0" fmla="*/ 834390 w 4004310"/>
                <a:gd name="connsiteY0" fmla="*/ 0 h 262890"/>
                <a:gd name="connsiteX1" fmla="*/ 4004310 w 4004310"/>
                <a:gd name="connsiteY1" fmla="*/ 0 h 262890"/>
                <a:gd name="connsiteX2" fmla="*/ 2621280 w 4004310"/>
                <a:gd name="connsiteY2" fmla="*/ 262890 h 262890"/>
                <a:gd name="connsiteX3" fmla="*/ 0 w 4004310"/>
                <a:gd name="connsiteY3" fmla="*/ 251460 h 262890"/>
                <a:gd name="connsiteX4" fmla="*/ 834390 w 4004310"/>
                <a:gd name="connsiteY4" fmla="*/ 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10" h="262890">
                  <a:moveTo>
                    <a:pt x="834390" y="0"/>
                  </a:moveTo>
                  <a:lnTo>
                    <a:pt x="4004310" y="0"/>
                  </a:lnTo>
                  <a:lnTo>
                    <a:pt x="2621280" y="262890"/>
                  </a:lnTo>
                  <a:lnTo>
                    <a:pt x="0" y="251460"/>
                  </a:lnTo>
                  <a:lnTo>
                    <a:pt x="83439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sz="900" b="1" i="1" dirty="0"/>
                <a:t>Бюджет для граждан             </a:t>
              </a:r>
              <a:r>
                <a:rPr lang="ru-RU" sz="900" b="1" i="1" dirty="0" smtClean="0"/>
                <a:t>4</a:t>
              </a:r>
              <a:r>
                <a:rPr lang="en-US" sz="900" b="1" i="1" dirty="0" smtClean="0"/>
                <a:t>4</a:t>
              </a:r>
              <a:endParaRPr lang="ru-RU" sz="900" b="1" i="1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137834" y="96011"/>
            <a:ext cx="482677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1750" b="1" dirty="0">
                <a:solidFill>
                  <a:srgbClr val="0B23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транспортной системы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4517" y="1919039"/>
            <a:ext cx="43210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Комплексное развитие  транспорта Пировского  муниципального округа для полного и эффективного удовлетворения потребностей населения и экономики  Пировского  муниципального округа  в транспортных услугах, обеспечение сохранности и развитие сети автомобильных дорог.</a:t>
            </a:r>
            <a:endParaRPr lang="ru-RU" sz="9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0601" y="1739143"/>
            <a:ext cx="18949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Цель программы:</a:t>
            </a:r>
            <a:endParaRPr lang="ru-RU" sz="1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1677" y="2588636"/>
            <a:ext cx="1463862" cy="25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Задачи Программы</a:t>
            </a:r>
            <a:endParaRPr lang="ru-RU" sz="1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517" y="2747276"/>
            <a:ext cx="4321022" cy="833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6705" algn="l"/>
              </a:tabLst>
            </a:pPr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Полное и эффективное удовлетворение потребностей населения Пировского муниципального округа в пассажирских перевозках;</a:t>
            </a:r>
          </a:p>
          <a:p>
            <a:pPr marL="171450" lvl="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6705" algn="l"/>
              </a:tabLst>
            </a:pPr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Обеспечение сохранности и развитие сети автомобильных дорог Пировского муниципального округа.</a:t>
            </a:r>
          </a:p>
          <a:p>
            <a:pPr marL="171450" lvl="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6705" algn="l"/>
              </a:tabLst>
            </a:pPr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Обеспечение безопасности участия детей в дорожном движении.</a:t>
            </a:r>
            <a:endParaRPr lang="ru-RU" sz="9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375" y="3627942"/>
            <a:ext cx="4929780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доступности и качества транспортных услуг для населения в соответствии с социальными стандартами, что означает повышение значимости транспорта в решении социальных задач;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обслуживание дорожной сети для обеспечения потребностей экономики и  населения округа в перевозках грузов (товаров) и людей, в том числе для снижения транспортных издержек пользователей автомобильных дорог и повышения комплексной безопасности в сфере дорожного хозяйства.</a:t>
            </a:r>
            <a:endParaRPr lang="en-US" sz="9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9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0515" y="34673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Ожидаемые результаты в 202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году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2720" y="809447"/>
            <a:ext cx="4462617" cy="2785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осуществление дорожной деятельности  бюджету Пировского муниципального округа в 2020 году выделено субсидии в размере </a:t>
            </a: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15366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тыс. руб., 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 местного бюджета </a:t>
            </a: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166,2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</a:t>
            </a: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руб. дотация 7879,2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освоено </a:t>
            </a: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22946,7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 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 осуществление дорожной деятельности  в отношении автомобильных дорог общего пользования местного значения (ремонт автомобильных дорог) – </a:t>
            </a: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11448,4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</a:t>
            </a:r>
            <a:r>
              <a:rPr lang="en-US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рублей, Отремонтировано </a:t>
            </a: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3447,61</a:t>
            </a:r>
            <a:r>
              <a:rPr lang="en-US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метров дорог.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 содержание автомобильных дорог общего пользования местного значения ( 133,7км)  в размере </a:t>
            </a: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3285,9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рублей.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реализацию мероприятий, направленных на повышение безопасности дорожного движения – 333,1 тыс. руб., приобретено 96 знаков</a:t>
            </a:r>
            <a:endParaRPr lang="en-US" sz="9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организацию транспортного обслуживания населения Пировского муниципального округа – 7879,2 тыс. руб..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5950" y="627605"/>
            <a:ext cx="3958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реализации программы в 2020 году </a:t>
            </a:r>
            <a:endParaRPr lang="ru-RU" sz="1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925012" y="3502319"/>
            <a:ext cx="4031988" cy="1425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характеристика пассажирских автомобильных перевозок района по состоянию на 1 января 2020 года выглядит следующим образом:</a:t>
            </a:r>
          </a:p>
          <a:p>
            <a:pPr marL="17145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муниципальных маршрутов всего – 15 уд.;</a:t>
            </a:r>
          </a:p>
          <a:p>
            <a:pPr marL="17145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подвижного состава необходимого для обслуживания маршрутов (всего автобусов) – 5 ед.</a:t>
            </a:r>
          </a:p>
          <a:p>
            <a:pPr marL="17145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 маршрутной сети всего – 518,1 км;</a:t>
            </a:r>
          </a:p>
          <a:p>
            <a:pPr marL="17145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перевозок пассажиров в год – 31,8 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т.пасс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автовокзалов – 1ед.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23675" y="5110912"/>
            <a:ext cx="6251973" cy="119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 осуществление дорожной деятельности  в отношении автомобильных дорог общего пользования местного значения (ремонт автомобильных дорог) – </a:t>
            </a: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4907,5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</a:t>
            </a:r>
            <a:r>
              <a:rPr lang="en-US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рублей, 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содержание автомобильных дорог общего пользования  в размере </a:t>
            </a: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4656,5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рублей.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 реализацию мероприятий, направленных на повышение безопасности дорожного движения – </a:t>
            </a: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309,6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тыс. руб., </a:t>
            </a:r>
            <a:endParaRPr lang="en-US" sz="9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 организацию транспортного обслуживания населения Пировского</a:t>
            </a:r>
            <a:r>
              <a:rPr lang="en-US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округа – </a:t>
            </a: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9728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тыс. руб..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58124"/>
              </p:ext>
            </p:extLst>
          </p:nvPr>
        </p:nvGraphicFramePr>
        <p:xfrm>
          <a:off x="4505635" y="692696"/>
          <a:ext cx="4319712" cy="8695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77715"/>
                <a:gridCol w="982141"/>
                <a:gridCol w="1079928"/>
                <a:gridCol w="1079928"/>
              </a:tblGrid>
              <a:tr h="325461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Исполнение за 2020 г.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Объем финансирования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40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2021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2022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2023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15538"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24026,26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19621,72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19730,76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19871,26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276710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6686550" y="3896549"/>
            <a:ext cx="2457450" cy="2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88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altLang="ru-RU" sz="10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105641" y="612710"/>
            <a:ext cx="6465888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88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Результаты хода выполнения мероприятий программы в </a:t>
            </a:r>
            <a:r>
              <a:rPr lang="en-US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2020 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8918" name="Прямоугольник 5"/>
          <p:cNvSpPr>
            <a:spLocks noChangeArrowheads="1"/>
          </p:cNvSpPr>
          <p:nvPr/>
        </p:nvSpPr>
        <p:spPr bwMode="auto">
          <a:xfrm>
            <a:off x="4499992" y="955507"/>
            <a:ext cx="3562350" cy="294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88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Реализация программы «Развитие физической культуры и спорта в Пировском районе» осуществляется через систему мероприятий, предусмотренных в трех подпрограммах. В 2020 году количество физкультурно-спортивных мероприятий, реализуемых за счет отдела культуры, спорта, туризма и молодежной политики составило 8, в </a:t>
            </a:r>
            <a:r>
              <a:rPr lang="ru-RU" altLang="ru-RU" sz="1000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т.ч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1 всероссийская массовая акция - «Лыжня России -2020, 2 спартакиады районного уровня и 5 соревнований по видам спорта различных уровней, с общей численностью участников более трехсот человек. Такое снижение показателя по сравнению с 2019 годом обусловлено с ограничительными мерами</a:t>
            </a:r>
            <a:r>
              <a:rPr lang="en-US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новой </a:t>
            </a:r>
            <a:r>
              <a:rPr lang="ru-RU" altLang="ru-RU" sz="1000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коронавирусной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инфекции, вызванной 2019-</a:t>
            </a:r>
            <a:r>
              <a:rPr lang="en-US" altLang="ru-RU" sz="1000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nCoV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на территории Красноярского края.</a:t>
            </a:r>
          </a:p>
        </p:txBody>
      </p:sp>
      <p:sp>
        <p:nvSpPr>
          <p:cNvPr id="38921" name="Прямоугольник 8"/>
          <p:cNvSpPr>
            <a:spLocks noChangeArrowheads="1"/>
          </p:cNvSpPr>
          <p:nvPr/>
        </p:nvSpPr>
        <p:spPr bwMode="auto">
          <a:xfrm>
            <a:off x="4063764" y="4024244"/>
            <a:ext cx="2075879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388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Удельный   вес   населения   систематически  занимающихся   физической  Культурой и спортом составил -  40,45%, численность занимающихся в спортивных клубах по месту жительства – 565 человек.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-1"/>
            <a:ext cx="9144000" cy="408781"/>
          </a:xfrm>
          <a:prstGeom prst="rect">
            <a:avLst/>
          </a:prstGeom>
          <a:solidFill>
            <a:srgbClr val="0B2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32000"/>
            <a:ext cx="9144000" cy="36000"/>
          </a:xfrm>
          <a:prstGeom prst="rect">
            <a:avLst/>
          </a:prstGeom>
          <a:solidFill>
            <a:srgbClr val="0B2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"/>
          <p:cNvSpPr/>
          <p:nvPr/>
        </p:nvSpPr>
        <p:spPr>
          <a:xfrm>
            <a:off x="1304925" y="6453188"/>
            <a:ext cx="3003550" cy="196850"/>
          </a:xfrm>
          <a:custGeom>
            <a:avLst/>
            <a:gdLst>
              <a:gd name="connsiteX0" fmla="*/ 0 w 3547110"/>
              <a:gd name="connsiteY0" fmla="*/ 0 h 251460"/>
              <a:gd name="connsiteX1" fmla="*/ 3547110 w 3547110"/>
              <a:gd name="connsiteY1" fmla="*/ 0 h 251460"/>
              <a:gd name="connsiteX2" fmla="*/ 3547110 w 3547110"/>
              <a:gd name="connsiteY2" fmla="*/ 251460 h 251460"/>
              <a:gd name="connsiteX3" fmla="*/ 0 w 3547110"/>
              <a:gd name="connsiteY3" fmla="*/ 251460 h 251460"/>
              <a:gd name="connsiteX4" fmla="*/ 0 w 3547110"/>
              <a:gd name="connsiteY4" fmla="*/ 0 h 251460"/>
              <a:gd name="connsiteX0" fmla="*/ 0 w 3547110"/>
              <a:gd name="connsiteY0" fmla="*/ 0 h 251460"/>
              <a:gd name="connsiteX1" fmla="*/ 3547110 w 3547110"/>
              <a:gd name="connsiteY1" fmla="*/ 0 h 251460"/>
              <a:gd name="connsiteX2" fmla="*/ 2872740 w 3547110"/>
              <a:gd name="connsiteY2" fmla="*/ 251460 h 251460"/>
              <a:gd name="connsiteX3" fmla="*/ 0 w 3547110"/>
              <a:gd name="connsiteY3" fmla="*/ 251460 h 251460"/>
              <a:gd name="connsiteX4" fmla="*/ 0 w 3547110"/>
              <a:gd name="connsiteY4" fmla="*/ 0 h 251460"/>
              <a:gd name="connsiteX0" fmla="*/ 834390 w 3547110"/>
              <a:gd name="connsiteY0" fmla="*/ 0 h 251460"/>
              <a:gd name="connsiteX1" fmla="*/ 3547110 w 3547110"/>
              <a:gd name="connsiteY1" fmla="*/ 0 h 251460"/>
              <a:gd name="connsiteX2" fmla="*/ 2872740 w 3547110"/>
              <a:gd name="connsiteY2" fmla="*/ 251460 h 251460"/>
              <a:gd name="connsiteX3" fmla="*/ 0 w 3547110"/>
              <a:gd name="connsiteY3" fmla="*/ 251460 h 251460"/>
              <a:gd name="connsiteX4" fmla="*/ 834390 w 3547110"/>
              <a:gd name="connsiteY4" fmla="*/ 0 h 251460"/>
              <a:gd name="connsiteX0" fmla="*/ 834390 w 3547110"/>
              <a:gd name="connsiteY0" fmla="*/ 0 h 262890"/>
              <a:gd name="connsiteX1" fmla="*/ 3547110 w 3547110"/>
              <a:gd name="connsiteY1" fmla="*/ 0 h 262890"/>
              <a:gd name="connsiteX2" fmla="*/ 2621280 w 3547110"/>
              <a:gd name="connsiteY2" fmla="*/ 262890 h 262890"/>
              <a:gd name="connsiteX3" fmla="*/ 0 w 3547110"/>
              <a:gd name="connsiteY3" fmla="*/ 251460 h 262890"/>
              <a:gd name="connsiteX4" fmla="*/ 834390 w 3547110"/>
              <a:gd name="connsiteY4" fmla="*/ 0 h 262890"/>
              <a:gd name="connsiteX0" fmla="*/ 834390 w 4004310"/>
              <a:gd name="connsiteY0" fmla="*/ 0 h 262890"/>
              <a:gd name="connsiteX1" fmla="*/ 4004310 w 4004310"/>
              <a:gd name="connsiteY1" fmla="*/ 0 h 262890"/>
              <a:gd name="connsiteX2" fmla="*/ 2621280 w 4004310"/>
              <a:gd name="connsiteY2" fmla="*/ 262890 h 262890"/>
              <a:gd name="connsiteX3" fmla="*/ 0 w 4004310"/>
              <a:gd name="connsiteY3" fmla="*/ 251460 h 262890"/>
              <a:gd name="connsiteX4" fmla="*/ 834390 w 4004310"/>
              <a:gd name="connsiteY4" fmla="*/ 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4310" h="262890">
                <a:moveTo>
                  <a:pt x="834390" y="0"/>
                </a:moveTo>
                <a:lnTo>
                  <a:pt x="4004310" y="0"/>
                </a:lnTo>
                <a:lnTo>
                  <a:pt x="2621280" y="262890"/>
                </a:lnTo>
                <a:lnTo>
                  <a:pt x="0" y="251460"/>
                </a:lnTo>
                <a:lnTo>
                  <a:pt x="83439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900" b="1" i="1" dirty="0"/>
              <a:t>Бюджет для граждан             </a:t>
            </a:r>
            <a:r>
              <a:rPr lang="en-US" sz="900" b="1" i="1" dirty="0" smtClean="0"/>
              <a:t>35</a:t>
            </a:r>
            <a:endParaRPr lang="ru-RU" sz="900" b="1" i="1" dirty="0"/>
          </a:p>
        </p:txBody>
      </p:sp>
      <p:sp>
        <p:nvSpPr>
          <p:cNvPr id="18" name="Прямоугольник 10"/>
          <p:cNvSpPr/>
          <p:nvPr/>
        </p:nvSpPr>
        <p:spPr>
          <a:xfrm>
            <a:off x="4641182" y="114715"/>
            <a:ext cx="4323431" cy="360992"/>
          </a:xfrm>
          <a:custGeom>
            <a:avLst/>
            <a:gdLst>
              <a:gd name="connsiteX0" fmla="*/ 0 w 3456509"/>
              <a:gd name="connsiteY0" fmla="*/ 0 h 321227"/>
              <a:gd name="connsiteX1" fmla="*/ 3456509 w 3456509"/>
              <a:gd name="connsiteY1" fmla="*/ 0 h 321227"/>
              <a:gd name="connsiteX2" fmla="*/ 3456509 w 3456509"/>
              <a:gd name="connsiteY2" fmla="*/ 321227 h 321227"/>
              <a:gd name="connsiteX3" fmla="*/ 0 w 3456509"/>
              <a:gd name="connsiteY3" fmla="*/ 321227 h 321227"/>
              <a:gd name="connsiteX4" fmla="*/ 0 w 3456509"/>
              <a:gd name="connsiteY4" fmla="*/ 0 h 321227"/>
              <a:gd name="connsiteX0" fmla="*/ 0 w 3456509"/>
              <a:gd name="connsiteY0" fmla="*/ 0 h 321227"/>
              <a:gd name="connsiteX1" fmla="*/ 3456509 w 3456509"/>
              <a:gd name="connsiteY1" fmla="*/ 0 h 321227"/>
              <a:gd name="connsiteX2" fmla="*/ 3456509 w 3456509"/>
              <a:gd name="connsiteY2" fmla="*/ 321227 h 321227"/>
              <a:gd name="connsiteX3" fmla="*/ 647700 w 3456509"/>
              <a:gd name="connsiteY3" fmla="*/ 321227 h 321227"/>
              <a:gd name="connsiteX4" fmla="*/ 0 w 3456509"/>
              <a:gd name="connsiteY4" fmla="*/ 0 h 321227"/>
              <a:gd name="connsiteX0" fmla="*/ 0 w 3093848"/>
              <a:gd name="connsiteY0" fmla="*/ 0 h 321227"/>
              <a:gd name="connsiteX1" fmla="*/ 3093848 w 3093848"/>
              <a:gd name="connsiteY1" fmla="*/ 0 h 321227"/>
              <a:gd name="connsiteX2" fmla="*/ 3093848 w 3093848"/>
              <a:gd name="connsiteY2" fmla="*/ 321227 h 321227"/>
              <a:gd name="connsiteX3" fmla="*/ 285039 w 3093848"/>
              <a:gd name="connsiteY3" fmla="*/ 321227 h 321227"/>
              <a:gd name="connsiteX4" fmla="*/ 0 w 3093848"/>
              <a:gd name="connsiteY4" fmla="*/ 0 h 321227"/>
              <a:gd name="connsiteX0" fmla="*/ 0 w 3480416"/>
              <a:gd name="connsiteY0" fmla="*/ 0 h 321227"/>
              <a:gd name="connsiteX1" fmla="*/ 3480416 w 3480416"/>
              <a:gd name="connsiteY1" fmla="*/ 0 h 321227"/>
              <a:gd name="connsiteX2" fmla="*/ 3480416 w 3480416"/>
              <a:gd name="connsiteY2" fmla="*/ 321227 h 321227"/>
              <a:gd name="connsiteX3" fmla="*/ 671607 w 3480416"/>
              <a:gd name="connsiteY3" fmla="*/ 321227 h 321227"/>
              <a:gd name="connsiteX4" fmla="*/ 0 w 3480416"/>
              <a:gd name="connsiteY4" fmla="*/ 0 h 321227"/>
              <a:gd name="connsiteX0" fmla="*/ 0 w 3296917"/>
              <a:gd name="connsiteY0" fmla="*/ 0 h 330026"/>
              <a:gd name="connsiteX1" fmla="*/ 3296917 w 3296917"/>
              <a:gd name="connsiteY1" fmla="*/ 8799 h 330026"/>
              <a:gd name="connsiteX2" fmla="*/ 3296917 w 3296917"/>
              <a:gd name="connsiteY2" fmla="*/ 330026 h 330026"/>
              <a:gd name="connsiteX3" fmla="*/ 488108 w 3296917"/>
              <a:gd name="connsiteY3" fmla="*/ 330026 h 330026"/>
              <a:gd name="connsiteX4" fmla="*/ 0 w 3296917"/>
              <a:gd name="connsiteY4" fmla="*/ 0 h 3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17" h="330026">
                <a:moveTo>
                  <a:pt x="0" y="0"/>
                </a:moveTo>
                <a:lnTo>
                  <a:pt x="3296917" y="8799"/>
                </a:lnTo>
                <a:lnTo>
                  <a:pt x="3296917" y="330026"/>
                </a:lnTo>
                <a:lnTo>
                  <a:pt x="488108" y="330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11760" y="111446"/>
            <a:ext cx="6552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1600" b="1" dirty="0">
                <a:solidFill>
                  <a:srgbClr val="0B23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физической культуры и спорта»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1" y="909180"/>
            <a:ext cx="3958124" cy="2639265"/>
          </a:xfrm>
          <a:prstGeom prst="rect">
            <a:avLst/>
          </a:prstGeom>
          <a:effectLst>
            <a:glow rad="127000">
              <a:schemeClr val="accent1">
                <a:alpha val="96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4" y="4015014"/>
            <a:ext cx="3053138" cy="1717390"/>
          </a:xfrm>
          <a:prstGeom prst="rect">
            <a:avLst/>
          </a:prstGeom>
          <a:effectLst>
            <a:glow rad="127000">
              <a:schemeClr val="accent1">
                <a:alpha val="94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43" y="3982004"/>
            <a:ext cx="2718147" cy="1812452"/>
          </a:xfrm>
          <a:prstGeom prst="rect">
            <a:avLst/>
          </a:prstGeom>
          <a:effectLst>
            <a:glow rad="127000">
              <a:schemeClr val="accent1">
                <a:alpha val="95000"/>
              </a:schemeClr>
            </a:glow>
          </a:effec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57888"/>
              </p:ext>
            </p:extLst>
          </p:nvPr>
        </p:nvGraphicFramePr>
        <p:xfrm>
          <a:off x="2481326" y="5877272"/>
          <a:ext cx="4319712" cy="8695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77715"/>
                <a:gridCol w="982141"/>
                <a:gridCol w="1079928"/>
                <a:gridCol w="1079928"/>
              </a:tblGrid>
              <a:tr h="325461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Исполнение за 2020 г.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Объем финансирования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40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2021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2022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2023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15538"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17594,25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14339,36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13593,72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12529,72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56782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285750" y="-21704"/>
            <a:ext cx="8390706" cy="6525344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параметры районного бюджета   на 2020 и плановый период  утверждены решением Пировского районного Совета депутатов </a:t>
            </a:r>
            <a:r>
              <a:rPr lang="ru-RU" sz="2000" dirty="0" smtClean="0"/>
              <a:t>№ 51-283р от 13.12.2019 «О бюджете Пировского муниципального района на 2020 год и плановый период 2021-2022 годы»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В течение отчетного периода в параметры районного бюджета были внесены изменения и дополнения решением районного Совета депутатов: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hlinkClick r:id="rId3"/>
              </a:rPr>
              <a:t>№54-300р от 26.03.2020 о внесении изменений в решение о  бюджете  Пировского муниципального района на 2020 и плановый период 2021-2022 годы</a:t>
            </a:r>
            <a:r>
              <a:rPr lang="ru-RU" sz="2000" dirty="0" smtClean="0"/>
              <a:t>;</a:t>
            </a:r>
          </a:p>
          <a:p>
            <a:pPr marL="0" indent="0" algn="just"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hlinkClick r:id="rId4"/>
              </a:rPr>
              <a:t>№57-312р от 09.09.2020 </a:t>
            </a:r>
            <a:r>
              <a:rPr lang="ru-RU" sz="2000" dirty="0">
                <a:hlinkClick r:id="rId3"/>
              </a:rPr>
              <a:t>о внесении изменений в решение о  бюджете  Пировского муниципального района на </a:t>
            </a:r>
            <a:r>
              <a:rPr lang="ru-RU" sz="2000" dirty="0" smtClean="0">
                <a:hlinkClick r:id="rId3"/>
              </a:rPr>
              <a:t>2020 </a:t>
            </a:r>
            <a:r>
              <a:rPr lang="ru-RU" sz="2000" dirty="0">
                <a:hlinkClick r:id="rId3"/>
              </a:rPr>
              <a:t>и плановый период </a:t>
            </a:r>
            <a:r>
              <a:rPr lang="ru-RU" sz="2000" dirty="0" smtClean="0">
                <a:hlinkClick r:id="rId3"/>
              </a:rPr>
              <a:t>2021-2022 </a:t>
            </a:r>
            <a:r>
              <a:rPr lang="ru-RU" sz="2000" dirty="0">
                <a:hlinkClick r:id="rId3"/>
              </a:rPr>
              <a:t>годы</a:t>
            </a:r>
            <a:r>
              <a:rPr lang="ru-RU" sz="2000" dirty="0"/>
              <a:t>;</a:t>
            </a:r>
          </a:p>
          <a:p>
            <a:pPr marL="0" indent="0" algn="just" eaLnBrk="1" hangingPunct="1">
              <a:buNone/>
            </a:pPr>
            <a:r>
              <a:rPr lang="ru-RU" sz="2000" dirty="0" smtClean="0">
                <a:hlinkClick r:id="rId4"/>
              </a:rPr>
              <a:t>-№7-48р от 29.12.2020 </a:t>
            </a:r>
            <a:r>
              <a:rPr lang="ru-RU" sz="2000" dirty="0">
                <a:hlinkClick r:id="rId3"/>
              </a:rPr>
              <a:t>о внесении изменений в решение о  бюджете  Пировского муниципального района на </a:t>
            </a:r>
            <a:r>
              <a:rPr lang="ru-RU" sz="2000" dirty="0" smtClean="0">
                <a:hlinkClick r:id="rId3"/>
              </a:rPr>
              <a:t>2020 </a:t>
            </a:r>
            <a:r>
              <a:rPr lang="ru-RU" sz="2000" dirty="0">
                <a:hlinkClick r:id="rId3"/>
              </a:rPr>
              <a:t>и плановый период </a:t>
            </a:r>
            <a:r>
              <a:rPr lang="ru-RU" sz="2000" dirty="0" smtClean="0">
                <a:hlinkClick r:id="rId3"/>
              </a:rPr>
              <a:t>2021-2022 </a:t>
            </a:r>
            <a:r>
              <a:rPr lang="ru-RU" sz="2000" dirty="0">
                <a:hlinkClick r:id="rId3"/>
              </a:rPr>
              <a:t>годы</a:t>
            </a:r>
            <a:r>
              <a:rPr lang="ru-RU" sz="2000" dirty="0" smtClean="0"/>
              <a:t>;</a:t>
            </a:r>
          </a:p>
          <a:p>
            <a:pPr marL="0" indent="0" algn="just" eaLnBrk="1" hangingPunct="1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 eaLnBrk="1" hangingPunct="1">
              <a:buNone/>
            </a:pPr>
            <a:endParaRPr lang="ru-RU" sz="2000" dirty="0" smtClean="0"/>
          </a:p>
          <a:p>
            <a:pPr algn="just" eaLnBrk="1" hangingPunct="1">
              <a:buFontTx/>
              <a:buChar char="-"/>
            </a:pPr>
            <a:endParaRPr lang="ru-RU" sz="2000" dirty="0"/>
          </a:p>
          <a:p>
            <a:pPr marL="0" indent="0" algn="just" eaLnBrk="1" hangingPunct="1">
              <a:buFont typeface="Arial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ru-RU" sz="2000" dirty="0" smtClean="0"/>
          </a:p>
        </p:txBody>
      </p:sp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285750" y="214313"/>
            <a:ext cx="622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2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Прямоугольник 3"/>
          <p:cNvSpPr>
            <a:spLocks noChangeArrowheads="1"/>
          </p:cNvSpPr>
          <p:nvPr/>
        </p:nvSpPr>
        <p:spPr bwMode="auto">
          <a:xfrm>
            <a:off x="1304925" y="5126941"/>
            <a:ext cx="378893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реализацию муниципальной программы </a:t>
            </a:r>
            <a:r>
              <a:rPr lang="ru-RU" altLang="ru-RU" sz="1300" b="1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</a:rPr>
              <a:t>«Развитие и поддержка малого и среднего предпринимательства в Пировском </a:t>
            </a:r>
            <a:r>
              <a:rPr lang="ru-RU" altLang="ru-RU" sz="1300" b="1" dirty="0" smtClean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</a:rPr>
              <a:t>муниципальном округе»</a:t>
            </a:r>
            <a:r>
              <a:rPr lang="en-US" altLang="ru-RU" sz="1300" b="1" dirty="0" smtClean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300" b="1" dirty="0" smtClean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</a:t>
            </a:r>
            <a:r>
              <a:rPr lang="en-US" altLang="ru-RU" sz="1300" b="1" dirty="0" smtClean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 smtClean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году </a:t>
            </a:r>
            <a:r>
              <a:rPr lang="ru-RU" altLang="ru-RU" sz="1300" b="1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выделено </a:t>
            </a:r>
            <a:r>
              <a:rPr lang="ru-RU" altLang="ru-RU" sz="1300" b="1" dirty="0" smtClean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150,00  </a:t>
            </a:r>
            <a:r>
              <a:rPr lang="ru-RU" altLang="ru-RU" sz="1300" b="1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тыс. руб.</a:t>
            </a:r>
            <a:endParaRPr lang="ru-RU" altLang="ru-RU" sz="1300" b="1" dirty="0">
              <a:solidFill>
                <a:schemeClr val="accent1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013" name="Прямоугольник 4"/>
          <p:cNvSpPr>
            <a:spLocks noChangeArrowheads="1"/>
          </p:cNvSpPr>
          <p:nvPr/>
        </p:nvSpPr>
        <p:spPr bwMode="auto">
          <a:xfrm>
            <a:off x="6147384" y="1567451"/>
            <a:ext cx="2868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19194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Цель </a:t>
            </a:r>
            <a:r>
              <a:rPr lang="ru-RU" altLang="ru-RU" sz="1400" b="1" dirty="0" smtClean="0">
                <a:solidFill>
                  <a:srgbClr val="19194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программы</a:t>
            </a:r>
            <a:r>
              <a:rPr lang="en-US" altLang="ru-RU" sz="1400" b="1" dirty="0">
                <a:solidFill>
                  <a:srgbClr val="19194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  <a:endParaRPr lang="ru-RU" altLang="ru-RU" sz="1400" b="1" dirty="0">
              <a:solidFill>
                <a:srgbClr val="19194D"/>
              </a:solidFill>
              <a:latin typeface="Century Gothic" panose="020B0502020202020204" pitchFamily="34" charset="0"/>
            </a:endParaRPr>
          </a:p>
        </p:txBody>
      </p:sp>
      <p:sp>
        <p:nvSpPr>
          <p:cNvPr id="43014" name="Прямоугольник 5"/>
          <p:cNvSpPr>
            <a:spLocks noChangeArrowheads="1"/>
          </p:cNvSpPr>
          <p:nvPr/>
        </p:nvSpPr>
        <p:spPr bwMode="auto">
          <a:xfrm>
            <a:off x="5252180" y="1771911"/>
            <a:ext cx="37650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19194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Создание благоприятных экономических и правовых условий для динамичного развития малого и среднего предпринимательства на территории </a:t>
            </a:r>
            <a:r>
              <a:rPr lang="ru-RU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округа </a:t>
            </a:r>
            <a:endParaRPr lang="ru-RU" altLang="ru-RU" sz="1100" dirty="0">
              <a:solidFill>
                <a:srgbClr val="19194D"/>
              </a:solidFill>
              <a:latin typeface="Century Gothic" panose="020B0502020202020204" pitchFamily="34" charset="0"/>
            </a:endParaRPr>
          </a:p>
        </p:txBody>
      </p:sp>
      <p:sp>
        <p:nvSpPr>
          <p:cNvPr id="43015" name="Прямоугольник 7"/>
          <p:cNvSpPr>
            <a:spLocks noChangeArrowheads="1"/>
          </p:cNvSpPr>
          <p:nvPr/>
        </p:nvSpPr>
        <p:spPr bwMode="auto">
          <a:xfrm>
            <a:off x="466185" y="648112"/>
            <a:ext cx="28825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19194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Задачи программы</a:t>
            </a:r>
            <a:endParaRPr lang="ru-RU" altLang="ru-RU" sz="2100" dirty="0">
              <a:solidFill>
                <a:srgbClr val="19194D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446314" y="1147099"/>
          <a:ext cx="5029200" cy="3866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107504" y="1412776"/>
            <a:ext cx="2131286" cy="3041719"/>
            <a:chOff x="592588" y="1978129"/>
            <a:chExt cx="2776857" cy="3910237"/>
          </a:xfrm>
          <a:effectLst>
            <a:outerShdw blurRad="152400" dist="50800" dir="10800000" sx="102000" sy="102000" algn="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88" y="3096010"/>
              <a:ext cx="2160000" cy="1440000"/>
            </a:xfrm>
            <a:prstGeom prst="rect">
              <a:avLst/>
            </a:prstGeom>
            <a:ln w="22225"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16" name="Рисунок 15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445" y="4448366"/>
              <a:ext cx="2160000" cy="1440000"/>
            </a:xfrm>
            <a:prstGeom prst="rect">
              <a:avLst/>
            </a:prstGeom>
            <a:ln w="22225"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17" name="Рисунок 16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44" y="1978129"/>
              <a:ext cx="2160000" cy="1440000"/>
            </a:xfrm>
            <a:prstGeom prst="rect">
              <a:avLst/>
            </a:prstGeom>
            <a:ln w="22225">
              <a:solidFill>
                <a:schemeClr val="accent2">
                  <a:lumMod val="50000"/>
                </a:schemeClr>
              </a:solidFill>
            </a:ln>
          </p:spPr>
        </p:pic>
      </p:grpSp>
      <p:sp>
        <p:nvSpPr>
          <p:cNvPr id="43019" name="Прямоугольник 18"/>
          <p:cNvSpPr>
            <a:spLocks noChangeArrowheads="1"/>
          </p:cNvSpPr>
          <p:nvPr/>
        </p:nvSpPr>
        <p:spPr bwMode="auto">
          <a:xfrm>
            <a:off x="5479108" y="2444226"/>
            <a:ext cx="35909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19194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Ожидаемый результат: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19194D"/>
                </a:solidFill>
                <a:latin typeface="Century Gothic" panose="020B0502020202020204" pitchFamily="34" charset="0"/>
              </a:rPr>
              <a:t>Повышение доли занятых в сфере малого и среднего предпринимательства в общей численности занятых в экономике </a:t>
            </a:r>
            <a:r>
              <a:rPr lang="ru-RU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округа </a:t>
            </a:r>
            <a:r>
              <a:rPr lang="ru-RU" altLang="ru-RU" sz="1100" dirty="0">
                <a:solidFill>
                  <a:srgbClr val="19194D"/>
                </a:solidFill>
                <a:latin typeface="Century Gothic" panose="020B0502020202020204" pitchFamily="34" charset="0"/>
              </a:rPr>
              <a:t>до </a:t>
            </a:r>
            <a:r>
              <a:rPr lang="ru-RU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49,0% </a:t>
            </a:r>
            <a:r>
              <a:rPr lang="ru-RU" altLang="ru-RU" sz="1100" dirty="0">
                <a:solidFill>
                  <a:srgbClr val="19194D"/>
                </a:solidFill>
                <a:latin typeface="Century Gothic" panose="020B0502020202020204" pitchFamily="34" charset="0"/>
              </a:rPr>
              <a:t>в </a:t>
            </a:r>
            <a:r>
              <a:rPr lang="ru-RU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20</a:t>
            </a:r>
            <a:r>
              <a:rPr lang="en-US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2</a:t>
            </a:r>
            <a:r>
              <a:rPr lang="ru-RU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2 </a:t>
            </a:r>
            <a:r>
              <a:rPr lang="ru-RU" altLang="ru-RU" sz="1100" dirty="0">
                <a:solidFill>
                  <a:srgbClr val="19194D"/>
                </a:solidFill>
                <a:latin typeface="Century Gothic" panose="020B0502020202020204" pitchFamily="34" charset="0"/>
              </a:rPr>
              <a:t>году по сравнению с </a:t>
            </a:r>
            <a:r>
              <a:rPr lang="ru-RU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2020 </a:t>
            </a:r>
            <a:r>
              <a:rPr lang="ru-RU" altLang="ru-RU" sz="1100" dirty="0">
                <a:solidFill>
                  <a:srgbClr val="19194D"/>
                </a:solidFill>
                <a:latin typeface="Century Gothic" panose="020B0502020202020204" pitchFamily="34" charset="0"/>
              </a:rPr>
              <a:t>г.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19194D"/>
                </a:solidFill>
                <a:latin typeface="Century Gothic" panose="020B0502020202020204" pitchFamily="34" charset="0"/>
              </a:rPr>
              <a:t>Рост количества </a:t>
            </a:r>
            <a:r>
              <a:rPr lang="ru-RU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организаций малого </a:t>
            </a:r>
            <a:r>
              <a:rPr lang="ru-RU" altLang="ru-RU" sz="1100" dirty="0">
                <a:solidFill>
                  <a:srgbClr val="19194D"/>
                </a:solidFill>
                <a:latin typeface="Century Gothic" panose="020B0502020202020204" pitchFamily="34" charset="0"/>
              </a:rPr>
              <a:t>и </a:t>
            </a:r>
            <a:r>
              <a:rPr lang="ru-RU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среднего бизнеса </a:t>
            </a:r>
            <a:r>
              <a:rPr lang="ru-RU" altLang="ru-RU" sz="1100" dirty="0">
                <a:solidFill>
                  <a:srgbClr val="19194D"/>
                </a:solidFill>
                <a:latin typeface="Century Gothic" panose="020B0502020202020204" pitchFamily="34" charset="0"/>
              </a:rPr>
              <a:t>на </a:t>
            </a:r>
            <a:r>
              <a:rPr lang="ru-RU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1 единицу </a:t>
            </a:r>
            <a:r>
              <a:rPr lang="ru-RU" altLang="ru-RU" sz="1100" dirty="0">
                <a:solidFill>
                  <a:srgbClr val="19194D"/>
                </a:solidFill>
                <a:latin typeface="Century Gothic" panose="020B0502020202020204" pitchFamily="34" charset="0"/>
              </a:rPr>
              <a:t>к </a:t>
            </a:r>
            <a:r>
              <a:rPr lang="ru-RU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20</a:t>
            </a:r>
            <a:r>
              <a:rPr lang="en-US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2</a:t>
            </a:r>
            <a:r>
              <a:rPr lang="ru-RU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2 </a:t>
            </a:r>
            <a:r>
              <a:rPr lang="ru-RU" altLang="ru-RU" sz="1100" dirty="0">
                <a:solidFill>
                  <a:srgbClr val="19194D"/>
                </a:solidFill>
                <a:latin typeface="Century Gothic" panose="020B0502020202020204" pitchFamily="34" charset="0"/>
              </a:rPr>
              <a:t>году по сравнению с </a:t>
            </a:r>
            <a:r>
              <a:rPr lang="ru-RU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2020 </a:t>
            </a:r>
            <a:r>
              <a:rPr lang="ru-RU" altLang="ru-RU" sz="1100" dirty="0">
                <a:solidFill>
                  <a:srgbClr val="19194D"/>
                </a:solidFill>
                <a:latin typeface="Century Gothic" panose="020B0502020202020204" pitchFamily="34" charset="0"/>
              </a:rPr>
              <a:t>годом</a:t>
            </a:r>
            <a:r>
              <a:rPr lang="ru-RU" altLang="ru-RU" sz="11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.</a:t>
            </a:r>
            <a:endParaRPr lang="ru-RU" altLang="ru-RU" sz="1100" dirty="0">
              <a:solidFill>
                <a:srgbClr val="19194D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-1"/>
            <a:ext cx="9144000" cy="6650039"/>
            <a:chOff x="0" y="-1"/>
            <a:chExt cx="9144000" cy="665003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0" y="-1"/>
              <a:ext cx="9144000" cy="468001"/>
              <a:chOff x="0" y="-1"/>
              <a:chExt cx="9144000" cy="468001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0" y="-1"/>
                <a:ext cx="9144000" cy="408781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10"/>
              <p:cNvSpPr/>
              <p:nvPr/>
            </p:nvSpPr>
            <p:spPr>
              <a:xfrm>
                <a:off x="3491880" y="116633"/>
                <a:ext cx="5472733" cy="351367"/>
              </a:xfrm>
              <a:custGeom>
                <a:avLst/>
                <a:gdLst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0 w 3456509"/>
                  <a:gd name="connsiteY3" fmla="*/ 321227 h 321227"/>
                  <a:gd name="connsiteX4" fmla="*/ 0 w 3456509"/>
                  <a:gd name="connsiteY4" fmla="*/ 0 h 321227"/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647700 w 3456509"/>
                  <a:gd name="connsiteY3" fmla="*/ 321227 h 321227"/>
                  <a:gd name="connsiteX4" fmla="*/ 0 w 3456509"/>
                  <a:gd name="connsiteY4" fmla="*/ 0 h 32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6509" h="321227">
                    <a:moveTo>
                      <a:pt x="0" y="0"/>
                    </a:moveTo>
                    <a:lnTo>
                      <a:pt x="3456509" y="0"/>
                    </a:lnTo>
                    <a:lnTo>
                      <a:pt x="3456509" y="321227"/>
                    </a:lnTo>
                    <a:lnTo>
                      <a:pt x="647700" y="321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0" y="432000"/>
                <a:ext cx="9144000" cy="36000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рямоугольник 1"/>
            <p:cNvSpPr/>
            <p:nvPr/>
          </p:nvSpPr>
          <p:spPr>
            <a:xfrm>
              <a:off x="1304925" y="6453188"/>
              <a:ext cx="3003550" cy="196850"/>
            </a:xfrm>
            <a:custGeom>
              <a:avLst/>
              <a:gdLst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354711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83439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834390 w 3547110"/>
                <a:gd name="connsiteY4" fmla="*/ 0 h 251460"/>
                <a:gd name="connsiteX0" fmla="*/ 834390 w 3547110"/>
                <a:gd name="connsiteY0" fmla="*/ 0 h 262890"/>
                <a:gd name="connsiteX1" fmla="*/ 3547110 w 3547110"/>
                <a:gd name="connsiteY1" fmla="*/ 0 h 262890"/>
                <a:gd name="connsiteX2" fmla="*/ 2621280 w 3547110"/>
                <a:gd name="connsiteY2" fmla="*/ 262890 h 262890"/>
                <a:gd name="connsiteX3" fmla="*/ 0 w 3547110"/>
                <a:gd name="connsiteY3" fmla="*/ 251460 h 262890"/>
                <a:gd name="connsiteX4" fmla="*/ 834390 w 3547110"/>
                <a:gd name="connsiteY4" fmla="*/ 0 h 262890"/>
                <a:gd name="connsiteX0" fmla="*/ 834390 w 4004310"/>
                <a:gd name="connsiteY0" fmla="*/ 0 h 262890"/>
                <a:gd name="connsiteX1" fmla="*/ 4004310 w 4004310"/>
                <a:gd name="connsiteY1" fmla="*/ 0 h 262890"/>
                <a:gd name="connsiteX2" fmla="*/ 2621280 w 4004310"/>
                <a:gd name="connsiteY2" fmla="*/ 262890 h 262890"/>
                <a:gd name="connsiteX3" fmla="*/ 0 w 4004310"/>
                <a:gd name="connsiteY3" fmla="*/ 251460 h 262890"/>
                <a:gd name="connsiteX4" fmla="*/ 834390 w 4004310"/>
                <a:gd name="connsiteY4" fmla="*/ 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10" h="262890">
                  <a:moveTo>
                    <a:pt x="834390" y="0"/>
                  </a:moveTo>
                  <a:lnTo>
                    <a:pt x="4004310" y="0"/>
                  </a:lnTo>
                  <a:lnTo>
                    <a:pt x="2621280" y="262890"/>
                  </a:lnTo>
                  <a:lnTo>
                    <a:pt x="0" y="251460"/>
                  </a:lnTo>
                  <a:lnTo>
                    <a:pt x="83439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sz="900" b="1" i="1" dirty="0"/>
                <a:t>Бюджет для граждан             </a:t>
              </a:r>
              <a:r>
                <a:rPr lang="en-US" sz="900" b="1" i="1" dirty="0" smtClean="0"/>
                <a:t>39</a:t>
              </a:r>
              <a:endParaRPr lang="ru-RU" sz="900" b="1" i="1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907704" y="127665"/>
            <a:ext cx="70569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1200" b="1" dirty="0">
                <a:solidFill>
                  <a:srgbClr val="0B23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и поддержка малого и среднего предпринимательства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52180" y="3965084"/>
            <a:ext cx="38654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900" dirty="0">
                <a:solidFill>
                  <a:srgbClr val="19194D"/>
                </a:solidFill>
                <a:latin typeface="Century Gothic" panose="020B0502020202020204" pitchFamily="34" charset="0"/>
              </a:rPr>
              <a:t>В </a:t>
            </a:r>
            <a:r>
              <a:rPr lang="ru-RU" sz="9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2020</a:t>
            </a:r>
            <a:r>
              <a:rPr lang="en-US" sz="9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 </a:t>
            </a:r>
            <a:r>
              <a:rPr lang="ru-RU" sz="9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году </a:t>
            </a:r>
            <a:r>
              <a:rPr lang="ru-RU" sz="900" dirty="0">
                <a:solidFill>
                  <a:srgbClr val="19194D"/>
                </a:solidFill>
                <a:latin typeface="Century Gothic" panose="020B0502020202020204" pitchFamily="34" charset="0"/>
              </a:rPr>
              <a:t>по муниципальной программе «Развитие и поддержка субъектов малого и (или) среднего предпринимательства на территории Пировского района» было выделено финансирование </a:t>
            </a:r>
            <a:r>
              <a:rPr lang="ru-RU" sz="9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только из </a:t>
            </a:r>
            <a:r>
              <a:rPr lang="ru-RU" sz="900" dirty="0">
                <a:solidFill>
                  <a:srgbClr val="19194D"/>
                </a:solidFill>
                <a:latin typeface="Century Gothic" panose="020B0502020202020204" pitchFamily="34" charset="0"/>
              </a:rPr>
              <a:t>краевого бюджета в размере </a:t>
            </a:r>
            <a:r>
              <a:rPr lang="ru-RU" sz="9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19615,098 тыс</a:t>
            </a:r>
            <a:r>
              <a:rPr lang="ru-RU" sz="900" dirty="0">
                <a:solidFill>
                  <a:srgbClr val="19194D"/>
                </a:solidFill>
                <a:latin typeface="Century Gothic" panose="020B0502020202020204" pitchFamily="34" charset="0"/>
              </a:rPr>
              <a:t>. </a:t>
            </a:r>
            <a:r>
              <a:rPr lang="ru-RU" sz="9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руб., местного – 1032,373 тыс. руб. </a:t>
            </a:r>
            <a:r>
              <a:rPr lang="ru-RU" sz="900" dirty="0">
                <a:solidFill>
                  <a:srgbClr val="19194D"/>
                </a:solidFill>
                <a:latin typeface="Century Gothic" panose="020B0502020202020204" pitchFamily="34" charset="0"/>
              </a:rPr>
              <a:t>Краевые средства были направлены на </a:t>
            </a:r>
            <a:r>
              <a:rPr lang="ru-RU" sz="9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одно </a:t>
            </a:r>
            <a:r>
              <a:rPr lang="ru-RU" sz="900" dirty="0">
                <a:solidFill>
                  <a:srgbClr val="19194D"/>
                </a:solidFill>
                <a:latin typeface="Century Gothic" panose="020B0502020202020204" pitchFamily="34" charset="0"/>
              </a:rPr>
              <a:t>из трёх мероприятий программы </a:t>
            </a:r>
            <a:r>
              <a:rPr lang="ru-RU" sz="9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– субсидии субъектам малого и (или) среднего предпринимательства, осуществившим расходы на строительство (реконструкцию) для собственных нужд производственных зданий, строений и (или) приобретение оборудование за счет привлеченных целевых заемных средств. За </a:t>
            </a:r>
            <a:r>
              <a:rPr lang="ru-RU" sz="900" dirty="0">
                <a:solidFill>
                  <a:srgbClr val="19194D"/>
                </a:solidFill>
                <a:latin typeface="Century Gothic" panose="020B0502020202020204" pitchFamily="34" charset="0"/>
              </a:rPr>
              <a:t>счёт краевого и местного бюджетов было </a:t>
            </a:r>
            <a:r>
              <a:rPr lang="ru-RU" sz="9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поддержано 4 субъекта </a:t>
            </a:r>
            <a:r>
              <a:rPr lang="ru-RU" sz="900" dirty="0">
                <a:solidFill>
                  <a:srgbClr val="19194D"/>
                </a:solidFill>
                <a:latin typeface="Century Gothic" panose="020B0502020202020204" pitchFamily="34" charset="0"/>
              </a:rPr>
              <a:t>малого предпринимательства, создано рабочих мест – </a:t>
            </a:r>
            <a:r>
              <a:rPr lang="ru-RU" sz="9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6,  </a:t>
            </a:r>
            <a:r>
              <a:rPr lang="ru-RU" sz="900" dirty="0">
                <a:solidFill>
                  <a:srgbClr val="19194D"/>
                </a:solidFill>
                <a:latin typeface="Century Gothic" panose="020B0502020202020204" pitchFamily="34" charset="0"/>
              </a:rPr>
              <a:t>сохранено </a:t>
            </a:r>
            <a:r>
              <a:rPr lang="ru-RU" sz="9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230 </a:t>
            </a:r>
            <a:r>
              <a:rPr lang="ru-RU" sz="900" dirty="0">
                <a:solidFill>
                  <a:srgbClr val="19194D"/>
                </a:solidFill>
                <a:latin typeface="Century Gothic" panose="020B0502020202020204" pitchFamily="34" charset="0"/>
              </a:rPr>
              <a:t>рабочих мест, привлечено инвестиций </a:t>
            </a:r>
            <a:r>
              <a:rPr lang="ru-RU" sz="9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117618,106 тыс</a:t>
            </a:r>
            <a:r>
              <a:rPr lang="ru-RU" sz="900" dirty="0">
                <a:solidFill>
                  <a:srgbClr val="19194D"/>
                </a:solidFill>
                <a:latin typeface="Century Gothic" panose="020B0502020202020204" pitchFamily="34" charset="0"/>
              </a:rPr>
              <a:t>. руб</a:t>
            </a:r>
            <a:r>
              <a:rPr lang="ru-RU" sz="1000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. </a:t>
            </a:r>
            <a:endParaRPr lang="ru-RU" sz="1000" dirty="0">
              <a:solidFill>
                <a:srgbClr val="1919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5767772" y="3770943"/>
            <a:ext cx="3349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19194D"/>
                </a:solidFill>
                <a:latin typeface="Century Gothic" panose="020B0502020202020204" pitchFamily="34" charset="0"/>
              </a:rPr>
              <a:t>О ходе реализации программы в </a:t>
            </a:r>
            <a:r>
              <a:rPr lang="ru-RU" altLang="ru-RU" sz="1100" b="1" dirty="0" smtClean="0">
                <a:solidFill>
                  <a:srgbClr val="19194D"/>
                </a:solidFill>
                <a:latin typeface="Century Gothic" panose="020B0502020202020204" pitchFamily="34" charset="0"/>
              </a:rPr>
              <a:t>2020 </a:t>
            </a:r>
            <a:r>
              <a:rPr lang="ru-RU" altLang="ru-RU" sz="1100" b="1" dirty="0">
                <a:solidFill>
                  <a:srgbClr val="19194D"/>
                </a:solidFill>
                <a:latin typeface="Century Gothic" panose="020B0502020202020204" pitchFamily="34" charset="0"/>
              </a:rPr>
              <a:t>году.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/>
          </p:nvPr>
        </p:nvGraphicFramePr>
        <p:xfrm>
          <a:off x="4594450" y="571873"/>
          <a:ext cx="4319712" cy="8695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77715"/>
                <a:gridCol w="982141"/>
                <a:gridCol w="1079928"/>
                <a:gridCol w="1079928"/>
              </a:tblGrid>
              <a:tr h="325461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Исполнение за 2020 г.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Объем финансирования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40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2021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2022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2023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15538"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20520,65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150,0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150,00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150,00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456835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617921"/>
              </p:ext>
            </p:extLst>
          </p:nvPr>
        </p:nvGraphicFramePr>
        <p:xfrm>
          <a:off x="107500" y="188640"/>
          <a:ext cx="8928999" cy="6555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097"/>
                <a:gridCol w="1800512"/>
                <a:gridCol w="576165"/>
                <a:gridCol w="576165"/>
                <a:gridCol w="576165"/>
                <a:gridCol w="576165"/>
                <a:gridCol w="576165"/>
                <a:gridCol w="576165"/>
                <a:gridCol w="576165"/>
                <a:gridCol w="576165"/>
                <a:gridCol w="515370"/>
                <a:gridCol w="515370"/>
                <a:gridCol w="515370"/>
                <a:gridCol w="636960"/>
              </a:tblGrid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Наименование оргинизации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ИТОГО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Вахрушев А.М.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СКПК "Полюс"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392000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392000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Щевцов А.В.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95697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825588,9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921285,9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Кравченко С.Н.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Дмитриев А.А.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134410,8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2337600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2100000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1295500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6367511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Блинов В.А.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417000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475750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405000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1597750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Суров Н.Н.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396000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396000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Тазутдинов Н.А.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Дорошко С.В.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67241,47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67241,47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Мамонтов В.В.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1323000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1060751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333014,1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8216765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Ахметгареева М.И.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59355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59355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Тюрюмина Т.М.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118753,8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118753,8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ООО "Лесстройинвест"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1176000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1176000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Шишкина Г.У.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34047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34047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Вишнякова М.А.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13491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13491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Одинцов М.В.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189930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189930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Чекудаев А.А.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287455,6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287455,6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Шпанагель О.И.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229398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315000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1044398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Григорьев А.И.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564661,2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1355783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872000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112600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2905044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Ермолаев Г.М.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640000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345000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412000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2797000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ООО «Транс Сервис»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2092554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948849,2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7074830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1849219,8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16586655,8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Цитцер А.О.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1670000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670000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3740000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Гиниатулин Р.Р.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255000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638720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893720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329925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00114"/>
              </p:ext>
            </p:extLst>
          </p:nvPr>
        </p:nvGraphicFramePr>
        <p:xfrm>
          <a:off x="107500" y="188641"/>
          <a:ext cx="8929004" cy="6522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581"/>
                <a:gridCol w="1776323"/>
                <a:gridCol w="568425"/>
                <a:gridCol w="568425"/>
                <a:gridCol w="568425"/>
                <a:gridCol w="568425"/>
                <a:gridCol w="568425"/>
                <a:gridCol w="568425"/>
                <a:gridCol w="568425"/>
                <a:gridCol w="568425"/>
                <a:gridCol w="568425"/>
                <a:gridCol w="568425"/>
                <a:gridCol w="568425"/>
                <a:gridCol w="568425"/>
              </a:tblGrid>
              <a:tr h="210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ООО «Антей»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1557500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250000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1400000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3207500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>
                    <a:solidFill>
                      <a:srgbClr val="E9EDF4"/>
                    </a:solidFill>
                  </a:tcPr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ИП </a:t>
                      </a:r>
                      <a:r>
                        <a:rPr lang="ru-RU" sz="1100" u="none" strike="noStrike" dirty="0" err="1">
                          <a:effectLst/>
                        </a:rPr>
                        <a:t>Габидулина</a:t>
                      </a:r>
                      <a:r>
                        <a:rPr lang="ru-RU" sz="1100" u="none" strike="noStrike" dirty="0">
                          <a:effectLst/>
                        </a:rPr>
                        <a:t> С.В.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102912,6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102912,6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Люров Х.Ш.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102283,9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102283,9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Мухаметшин В.Х.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Егоров В.А.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650000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373500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2823500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Алешин В.В.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1560000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385000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3845000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321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ООО «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Красресурс</a:t>
                      </a:r>
                      <a:r>
                        <a:rPr lang="en-US" sz="1100" u="none" strike="noStrike" dirty="0" smtClean="0">
                          <a:effectLst/>
                        </a:rPr>
                        <a:t> 24</a:t>
                      </a:r>
                      <a:r>
                        <a:rPr lang="ru-RU" sz="1100" u="none" strike="noStrike" dirty="0" smtClean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1785542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890000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5967448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3671426,80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14214416,8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Колосов М.Н.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237650,7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237650,7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Пиров Ш.П.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637000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1637000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ООО «Стратегия Норд»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650000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267996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917996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Коваленко Н.А.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1299907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2699907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Шарова Н.П.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96836,25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96836,25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Кудрявцев О.В.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ООО ЛЗК «Возрождение»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143319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2043319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Иванова Н.Н.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190646,5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190646,5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Аушев А.М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ООО «Аригус»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455000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455000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Соловьев Е.В.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268600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268600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Аминаев В.В.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ИП Сайботалова В.Н.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300000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ООО "Победа"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277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«РЕСУРС-ЛЕС»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  <a:tr h="321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ВСЕГО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1222108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4094818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12639365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17576438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18720236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7993868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2233014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1000000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1582996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13042278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20520646,6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 smtClean="0">
                          <a:effectLst/>
                        </a:rPr>
                        <a:t>100626768,6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0" marR="9380" marT="938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486277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/>
          <a:lstStyle/>
          <a:p>
            <a:pPr eaLnBrk="1" hangingPunct="1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20298" cy="112077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муниципального образования ПИРОВСКИЙ район за 2020 год.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285750" y="214313"/>
            <a:ext cx="622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3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60428259"/>
              </p:ext>
            </p:extLst>
          </p:nvPr>
        </p:nvGraphicFramePr>
        <p:xfrm>
          <a:off x="285750" y="2204864"/>
          <a:ext cx="831869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0" y="4172719"/>
            <a:ext cx="88924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    Собственные </a:t>
            </a:r>
            <a:r>
              <a:rPr lang="ru-RU" sz="1200" dirty="0"/>
              <a:t>доходы в 2020г. сократились на 0,33% или на 131,0 тыс. руб. При этом выросли поступления по НДФЛ в сумме 2678, тыс. руб. (за счет роста заработной платы); поступили доходы по налогу взимаемому по упрощённой системе налогообложения в размере 6197,7 тыс. руб. (за счет перераспределения нормативов отчислений в бюджет района в размере 50</a:t>
            </a:r>
            <a:r>
              <a:rPr lang="ru-RU" sz="1200" dirty="0" smtClean="0"/>
              <a:t>%).Снизились </a:t>
            </a:r>
            <a:r>
              <a:rPr lang="ru-RU" sz="1200" dirty="0"/>
              <a:t>доходы в части компенсации затрат по электроэнергии на 3321,6 тыс. руб. в связи с расторжением соглашения между администрацией Пировского района и ООО «Стратегия–Норд». Сократились доходы от продажи материальных и нематериальных активов: в 2020г. поступило 526,8 тыс. руб., что меньше поступлений 2019г. на 3991,3 тыс. </a:t>
            </a:r>
            <a:r>
              <a:rPr lang="ru-RU" sz="1200" dirty="0" smtClean="0"/>
              <a:t>руб.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         Произошло  снижение  безвозмездных поступлений из краевого бюджета  на сумму 8350,22тыс. руб. или на 1,52 %  по сравнению с 2019г. В</a:t>
            </a:r>
            <a:r>
              <a:rPr lang="ru-RU" sz="1200" dirty="0" smtClean="0"/>
              <a:t> </a:t>
            </a:r>
            <a:r>
              <a:rPr lang="ru-RU" sz="1200" dirty="0"/>
              <a:t>2020г. нет субвенции на финансирование расходов по соц. </a:t>
            </a:r>
            <a:r>
              <a:rPr lang="ru-RU" sz="1200" dirty="0" smtClean="0"/>
              <a:t>обслуживанию </a:t>
            </a:r>
            <a:r>
              <a:rPr lang="ru-RU" sz="1200" dirty="0"/>
              <a:t>граждан, в том числе по предоставлению мер социальной поддержки работникам муниципальных учреждений социального обслуживания (в 2019г. составила 21090,9 тыс. руб.).</a:t>
            </a:r>
          </a:p>
          <a:p>
            <a:pPr algn="just"/>
            <a:endParaRPr lang="ru-RU" sz="1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02179" y="214312"/>
            <a:ext cx="9612313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ДОХОДОВ  ЗА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2019-2020 гг.(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35496" y="19003"/>
            <a:ext cx="622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4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09693138"/>
              </p:ext>
            </p:extLst>
          </p:nvPr>
        </p:nvGraphicFramePr>
        <p:xfrm>
          <a:off x="467544" y="672169"/>
          <a:ext cx="7992888" cy="354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3688" y="1052736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505655,76</a:t>
            </a:r>
            <a:endParaRPr lang="ru-RU" sz="14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119" y="744959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590862,87</a:t>
            </a:r>
            <a:endParaRPr lang="ru-RU" sz="14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4343" y="806496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582381,62</a:t>
            </a:r>
            <a:endParaRPr lang="ru-RU" sz="14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6903" y="1395437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+18,3%</a:t>
            </a:r>
            <a:endParaRPr lang="ru-RU" sz="14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3136" y="2613097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+16,7%</a:t>
            </a:r>
            <a:endParaRPr lang="ru-RU" sz="14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9568" y="1150476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-0,3</a:t>
            </a:r>
            <a:r>
              <a:rPr lang="en-US" sz="1400" b="1" dirty="0" smtClean="0">
                <a:latin typeface="+mn-lt"/>
              </a:rPr>
              <a:t>3</a:t>
            </a:r>
            <a:r>
              <a:rPr lang="ru-RU" sz="1400" b="1" dirty="0" smtClean="0">
                <a:latin typeface="+mn-lt"/>
              </a:rPr>
              <a:t>%</a:t>
            </a:r>
            <a:endParaRPr lang="ru-RU" sz="14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2612358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-1,52%</a:t>
            </a:r>
            <a:endParaRPr lang="ru-RU" sz="14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0187"/>
            <a:ext cx="5729097" cy="11109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Анализ поступлений  по НДФЛ за период с 2015г. По 2020г и прогноз на 2021 г.     (тыс. </a:t>
            </a:r>
            <a:r>
              <a:rPr lang="ru-RU" sz="2000" b="1" dirty="0" err="1" smtClean="0">
                <a:solidFill>
                  <a:srgbClr val="FF0000"/>
                </a:solidFill>
                <a:latin typeface="+mn-lt"/>
              </a:rPr>
              <a:t>руб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73131688"/>
              </p:ext>
            </p:extLst>
          </p:nvPr>
        </p:nvGraphicFramePr>
        <p:xfrm>
          <a:off x="467544" y="1397000"/>
          <a:ext cx="8424936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2160" y="511145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</a:t>
            </a:r>
            <a:r>
              <a:rPr lang="en-US" sz="1400" dirty="0" smtClean="0"/>
              <a:t>2678,31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11145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+834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04394" y="511145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+633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684059" y="5111454"/>
            <a:ext cx="830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+7514,3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511145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+2457,9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511145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+3684,87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7269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84976" cy="188640"/>
          </a:xfrm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РЕЕСТР основных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налогоплательщиков по НДФЛ </a:t>
            </a:r>
            <a:r>
              <a:rPr lang="ru-RU" sz="1200" b="1" dirty="0">
                <a:solidFill>
                  <a:srgbClr val="FF0000"/>
                </a:solidFill>
              </a:rPr>
              <a:t>Пировского района на </a:t>
            </a:r>
            <a:r>
              <a:rPr lang="ru-RU" sz="1200" b="1" dirty="0" smtClean="0">
                <a:solidFill>
                  <a:srgbClr val="FF0000"/>
                </a:solidFill>
              </a:rPr>
              <a:t>2020 год (</a:t>
            </a:r>
            <a:r>
              <a:rPr lang="ru-RU" sz="1200" b="1" dirty="0" err="1" smtClean="0">
                <a:solidFill>
                  <a:srgbClr val="FF0000"/>
                </a:solidFill>
              </a:rPr>
              <a:t>тыс.руб</a:t>
            </a:r>
            <a:r>
              <a:rPr lang="ru-RU" sz="1200" b="1" dirty="0" smtClean="0">
                <a:solidFill>
                  <a:srgbClr val="FF0000"/>
                </a:solidFill>
              </a:rPr>
              <a:t>)</a:t>
            </a:r>
            <a:endParaRPr lang="ru-RU" sz="12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81288"/>
              </p:ext>
            </p:extLst>
          </p:nvPr>
        </p:nvGraphicFramePr>
        <p:xfrm>
          <a:off x="98416" y="188640"/>
          <a:ext cx="8784976" cy="6602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68"/>
                <a:gridCol w="2623449"/>
                <a:gridCol w="1534806"/>
                <a:gridCol w="1641883"/>
                <a:gridCol w="1713270"/>
              </a:tblGrid>
              <a:tr h="124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Разница (20-19)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1119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ИТОГО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70 959 280,21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78 898 209,17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7 938 928,96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2454028561 (243145001)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АО "Лесосибирск-</a:t>
                      </a:r>
                      <a:r>
                        <a:rPr lang="ru-RU" sz="800" u="none" strike="noStrike" dirty="0" err="1">
                          <a:effectLst/>
                        </a:rPr>
                        <a:t>Автодор</a:t>
                      </a:r>
                      <a:r>
                        <a:rPr lang="ru-RU" sz="800" u="none" strike="noStrike" dirty="0">
                          <a:effectLst/>
                        </a:rPr>
                        <a:t>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1 858 944,00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2 101 334,00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242 390,00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2442002030 (241743001)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ГП Красноярского края "Краевое автотранспортное предприятие"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338 778,00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271 982,00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-66 796,00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2431000295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КГАУ "РЕДАКЦИЯ ГАЗЕТЫ "ЗАРЯ"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175 949,20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318 711,00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142 761,80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2463235719 (243145001)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КГАУ "Лесопожарный центр"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1 847 629,00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2 175 410,00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327 781,00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2431000351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КГБУ "Пировское лесничество"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1 441 156,00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1 567 732,00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126 576,00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2431001161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КГБУ СО Центр семьи "Пировский"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776 709,00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382 262,00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-394 447,00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2431000344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КГБУЗ "Пировская РБ"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8 614 066,00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9 108 949,00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494 883,00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2454017506 (245401001)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ООО "Стратегия "Норд"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1 337 478,00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1 483 597,00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146 119,00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2431002341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ООО "ВОЛОКОВОЕ"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205 472,00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202 126,00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-3 346,00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2460200027 (243145001)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ООО "ВостокЛесЭкспорт"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777 950,00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732 700,00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-45 250,00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2464241183 (243145001)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ООО "Красресурс 24" р/с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561 040,00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824 197,00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263 157,00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2431002782 (243143001)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ООО "ЛесСтройИнвест"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164 396,00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29 107,00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-135 289,00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2431001771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ООО "Пировское ЛПХ"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586 702,00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823 818,00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237 116,00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2431002510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ООО "Победа"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947 047,00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1 102 333,00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155 286,00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2463061759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ООО "ТРАНССЕРВИС"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1 581 593,00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2 772 878,00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1 191 285,00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2431002790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ООО ЛЗК "Возрождение"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1 065 556,00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1 499 722,00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434 166,00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2460069527 (243131001)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ПАО "МРСК Сибири"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698 080,00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636 235,00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-61 845,00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7707049388 (243145001)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ПАО "РОСТЕЛЕКОМ"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512 340,00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453 247,00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-59 093,00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2431001411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СПК "Рассвет"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483 614,27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419 293,74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-64 320,53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35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2431000471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Администрация Бушуйского сельсовета Пировского района Красноярского края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393 734,01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463 919,00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70 184,99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2431000288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Администрация Икшурминского сельсовета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269 063,00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337 480,23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68 417,23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2431000369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Администрация Кетского сельсовета +Алтат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680 523,48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571 360,00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-109 163,48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2431000633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Администрация Кириковского сельсовета Пировского района Красноярского края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350 512,00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422 782,00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72 270,00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2431000432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Администрация Комаровского сельсовета Пировского района Красноярского края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265 001,00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296 020,00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31 019,00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2431000658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Администрация Пировского района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2 887 333,00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3 504 839,00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617 506,00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2431000619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Администрация Пировского сельсовета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443 372,00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482 913,00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39 541,00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25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2431000626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Администрация Солоухинского сельсовета Пировского района Красноярского края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205 957,00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325 388,00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119 431,00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  <a:tr h="246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2431000390 (243101001)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Администрация Троицкого сельсовета Пировского района Красноярского края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351 989,00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417 830,00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65 841,00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50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178461"/>
              </p:ext>
            </p:extLst>
          </p:nvPr>
        </p:nvGraphicFramePr>
        <p:xfrm>
          <a:off x="107504" y="44626"/>
          <a:ext cx="8856983" cy="6768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1991"/>
                <a:gridCol w="2644949"/>
                <a:gridCol w="1547385"/>
                <a:gridCol w="1655343"/>
                <a:gridCol w="1727315"/>
              </a:tblGrid>
              <a:tr h="285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2431000672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Администрация Чайдинского сельсовета Пировского района Красноярского края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289 842,18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339 634,00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49 791,82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13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2431001556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Кириковская средняя школа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2 587 232,00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2 826 522,06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239 290,06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78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2431001620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МБДОУ "Берёзка"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536 530,00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585 635,00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49 105,00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93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2431001348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МБДОУ "Ромашка"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1 190 555,01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1 285 569,00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95 013,99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17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2431002920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МБДОУ "Светлячок"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1 137 353,00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1 162 964,32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25 611,32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93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2431001958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МБДОУ "Солнышко"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171 587,00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176 642,00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5 055,00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61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2431001563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МБОУ "Алтатская основная школа"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599 028,00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553 102,00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-45 926,00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17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2431001669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МБОУ "Большекетская средняя школа"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2 523 837,00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2 653 900,00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130 063,00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21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2431001612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МБОУ "Икшурминская средняя школа"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1 655 196,00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1 792 718,00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137 522,00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13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2431001644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МБОУ "Комаровская основная школа"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1 217 176,00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1 128 437,00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-88 739,00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13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2431001370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МБОУ "Пировская средняя школа"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4 396 135,00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4 603 135,00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207 000,00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74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2431001588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МБОУ "Солоухинская основная школа"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1 057 451,00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1 078 665,00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21 214,00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33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2431001570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МБОУ "Троицкая средняя школа"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1 632 498,00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1 699 529,00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67 031,00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13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2431001605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МБОУ "Чайдинская основная школа"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783 455,00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848 385,00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64 930,00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05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2431001637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МБОУ ДО "Центр внешкольной работы"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555 154,00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589 820,00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34 666,00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50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2431002084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МБУ "КЦСОН"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1 625 087,00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2 314 931,00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689 844,00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66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2431002831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МБУ "СШ Пировского района"+ФСЦ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884 079,00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975 429,00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91 350,00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332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2431001404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МБУК "Межпоселенческая централизованная клубная система"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2 025 402,00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2 090 318,00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64 916,00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54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2431001394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МБУК МЦБС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1 035 121,00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994 283,00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-40 838,00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13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2431000190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КГКУ "Пировский отдел ветеринарии"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670 315,00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834 428,00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164 113,00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78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2466136280 (243132001)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КГКУ "Противопожарная охрана Красноярского края"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1 309 606,00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1 448 238,00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138 632,00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74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2431001725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КГКУ "ЦЗН Пировского района"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429 927,00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498 730,82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68 803,82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13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2431002863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МКУ "Техноцентр" Пировского района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1 099 261,00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1 159 449,00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60 188,00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58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2431002870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МКУ "ЦБ РОО"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628 632,00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722 890,00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94 258,00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05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2417001307 (243145001)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МО МВД РОССИИ "КАЗАЧИНСКИЙ"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3 778 071,00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3 642 233,00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-135 838,00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8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2431000143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ОКСТ и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264 709,00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335 007,00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70 298,00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86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2431000111 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Пировский РОО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1 249 690,06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1 380 905,00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131 214,94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09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2466029055 (243145001)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ПРОКУРАТУРА КРАСНОЯРСКОГО КРАЯ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653 545,00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619 090,00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-34 455,00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8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2466073216 (243103001)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УСД В КРАСНОЯРСКОМ КРАЕ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1 063 211,00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937 200,00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-126 011,00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61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2466124527 (243105001)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УФССП РОССИИ ПО КРАСНОЯРСКОМУ КРАЮ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595 484,00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838 543,00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243 059,00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273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2466154948 (243145001)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Главное управление МЧС России ПО КРАСНОЯРСКОМУ КРАЮ"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2 635 247,00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3 998 558,00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1 363 311,00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44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2410003993 (241001001)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ООО"Новая звезда"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246 465,00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358 699,00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112 234,00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  <a:tr h="144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2431002207(243101001)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ООО"Антей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610 415,00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696 455,00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86 040,00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50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362950" cy="1008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ПИРОВСКОГО района за 2020 год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0274428"/>
              </p:ext>
            </p:extLst>
          </p:nvPr>
        </p:nvGraphicFramePr>
        <p:xfrm>
          <a:off x="4214810" y="1214422"/>
          <a:ext cx="595198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655712"/>
              </p:ext>
            </p:extLst>
          </p:nvPr>
        </p:nvGraphicFramePr>
        <p:xfrm>
          <a:off x="107504" y="1196975"/>
          <a:ext cx="6120680" cy="566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0" y="0"/>
            <a:ext cx="622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6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015672"/>
              </p:ext>
            </p:extLst>
          </p:nvPr>
        </p:nvGraphicFramePr>
        <p:xfrm>
          <a:off x="107504" y="583708"/>
          <a:ext cx="8856984" cy="5547142"/>
        </p:xfrm>
        <a:graphic>
          <a:graphicData uri="http://schemas.openxmlformats.org/drawingml/2006/table">
            <a:tbl>
              <a:tblPr/>
              <a:tblGrid>
                <a:gridCol w="3240360"/>
                <a:gridCol w="504056"/>
                <a:gridCol w="504056"/>
                <a:gridCol w="504056"/>
                <a:gridCol w="720080"/>
                <a:gridCol w="792088"/>
                <a:gridCol w="2592288"/>
              </a:tblGrid>
              <a:tr h="10712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66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План 2020 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66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2020г.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66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 2019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66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исполнения плана в 20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году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66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отклонение 2020 от 2019 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66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Причины увеличения (снижения) доходов  по сравнению с 2019 годом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66BB"/>
                    </a:solidFill>
                  </a:tcPr>
                </a:tc>
              </a:tr>
              <a:tr h="12700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Аренда земельных участков, государственная собственность  на которую не разграничена и которые расположены в границах поселений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1639,2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1668,7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1653,8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101,8%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+14,9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01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Аренда земельных участков, находящихся в собственности муниципальных районов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96,53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96,53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79,6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100%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+16,93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2020 г. поступила задолженность 2019 г. от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Гойсак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В. Е.</a:t>
                      </a:r>
                    </a:p>
                  </a:txBody>
                  <a:tcPr marL="7369" marR="7369" marT="73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5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сдачи в аренду имущества, находящегося в оперативном управлении органов управления муниципальных районов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52,0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56,42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227,4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108,5%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-170,98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Расторжение договора аренды в 2019 г. с ИП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Цитцер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А.О.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50" y="27882"/>
            <a:ext cx="8572500" cy="571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муниципальной собственности (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13585</TotalTime>
  <Words>4216</Words>
  <Application>Microsoft Office PowerPoint</Application>
  <PresentationFormat>Экран (4:3)</PresentationFormat>
  <Paragraphs>1242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Arial Cyr</vt:lpstr>
      <vt:lpstr>Calibri</vt:lpstr>
      <vt:lpstr>Century Gothic</vt:lpstr>
      <vt:lpstr>Times New Roman</vt:lpstr>
      <vt:lpstr>Тема Office</vt:lpstr>
      <vt:lpstr>Главная</vt:lpstr>
      <vt:lpstr>Отчет об исполнении районного бюджета Пировского  района за  2020 год.</vt:lpstr>
      <vt:lpstr>Презентация PowerPoint</vt:lpstr>
      <vt:lpstr>Основные параметры исполнения бюджета муниципального образования ПИРОВСКИЙ район за 2020 год.</vt:lpstr>
      <vt:lpstr>Презентация PowerPoint</vt:lpstr>
      <vt:lpstr>Анализ поступлений  по НДФЛ за период с 2015г. По 2020г и прогноз на 2021 г.     (тыс. руб)</vt:lpstr>
      <vt:lpstr>РЕЕСТР основных налогоплательщиков по НДФЛ Пировского района на 2020 год (тыс.руб)</vt:lpstr>
      <vt:lpstr>Презентация PowerPoint</vt:lpstr>
      <vt:lpstr>Доходы бюджета ПИРОВСКОГО района за 2020 год</vt:lpstr>
      <vt:lpstr>Доходы от использования имущества, находящегося в муниципальной собственности (тыс.руб)</vt:lpstr>
      <vt:lpstr>Доходы от продажи материальных и нематериальных активов (тыс.руб.)</vt:lpstr>
      <vt:lpstr>Плата за негативное воздействие на окружающую среду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VandreySA</dc:creator>
  <cp:lastModifiedBy>Руководитель</cp:lastModifiedBy>
  <cp:revision>870</cp:revision>
  <cp:lastPrinted>2020-05-06T05:43:59Z</cp:lastPrinted>
  <dcterms:created xsi:type="dcterms:W3CDTF">2013-08-27T10:42:11Z</dcterms:created>
  <dcterms:modified xsi:type="dcterms:W3CDTF">2021-04-05T07:05:45Z</dcterms:modified>
</cp:coreProperties>
</file>